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65" r:id="rId3"/>
    <p:sldId id="259" r:id="rId4"/>
    <p:sldId id="266" r:id="rId5"/>
    <p:sldId id="267" r:id="rId6"/>
    <p:sldId id="268" r:id="rId7"/>
    <p:sldId id="269" r:id="rId8"/>
    <p:sldId id="270" r:id="rId9"/>
    <p:sldId id="260" r:id="rId10"/>
    <p:sldId id="261" r:id="rId11"/>
    <p:sldId id="262" r:id="rId12"/>
    <p:sldId id="263" r:id="rId13"/>
    <p:sldId id="264" r:id="rId14"/>
    <p:sldId id="271" r:id="rId15"/>
    <p:sldId id="272" r:id="rId16"/>
    <p:sldId id="273" r:id="rId17"/>
    <p:sldId id="274" r:id="rId18"/>
    <p:sldId id="275" r:id="rId19"/>
    <p:sldId id="276" r:id="rId20"/>
    <p:sldId id="277" r:id="rId21"/>
    <p:sldId id="278" r:id="rId22"/>
    <p:sldId id="279" r:id="rId23"/>
    <p:sldId id="280"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093" autoAdjust="0"/>
  </p:normalViewPr>
  <p:slideViewPr>
    <p:cSldViewPr snapToGrid="0">
      <p:cViewPr varScale="1">
        <p:scale>
          <a:sx n="68" d="100"/>
          <a:sy n="68" d="100"/>
        </p:scale>
        <p:origin x="12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F7BDFF-AC4F-45F0-990D-462F619ACC3B}" type="datetimeFigureOut">
              <a:rPr lang="en-IN" smtClean="0"/>
              <a:t>09-02-2025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48487-8FF2-459D-B4A6-DD454D2E3BE7}" type="slidenum">
              <a:rPr lang="en-IN" smtClean="0"/>
              <a:t>‹#›</a:t>
            </a:fld>
            <a:endParaRPr lang="en-IN"/>
          </a:p>
        </p:txBody>
      </p:sp>
    </p:spTree>
    <p:extLst>
      <p:ext uri="{BB962C8B-B14F-4D97-AF65-F5344CB8AC3E}">
        <p14:creationId xmlns:p14="http://schemas.microsoft.com/office/powerpoint/2010/main" val="50745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DA48487-8FF2-459D-B4A6-DD454D2E3BE7}" type="slidenum">
              <a:rPr lang="en-IN" smtClean="0"/>
              <a:t>1</a:t>
            </a:fld>
            <a:endParaRPr lang="en-IN"/>
          </a:p>
        </p:txBody>
      </p:sp>
    </p:spTree>
    <p:extLst>
      <p:ext uri="{BB962C8B-B14F-4D97-AF65-F5344CB8AC3E}">
        <p14:creationId xmlns:p14="http://schemas.microsoft.com/office/powerpoint/2010/main" val="551343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FUME HOODS </a:t>
            </a:r>
            <a:r>
              <a:rPr lang="en-US" dirty="0"/>
              <a:t>only protects the user.</a:t>
            </a:r>
          </a:p>
          <a:p>
            <a:endParaRPr lang="en-US" dirty="0"/>
          </a:p>
          <a:p>
            <a:r>
              <a:rPr lang="en-US" dirty="0"/>
              <a:t>Fume hoods are used for chemical fume capture while BSCs are used for pathogen handling</a:t>
            </a:r>
          </a:p>
        </p:txBody>
      </p:sp>
      <p:sp>
        <p:nvSpPr>
          <p:cNvPr id="4" name="Slide Number Placeholder 3"/>
          <p:cNvSpPr>
            <a:spLocks noGrp="1"/>
          </p:cNvSpPr>
          <p:nvPr>
            <p:ph type="sldNum" sz="quarter" idx="5"/>
          </p:nvPr>
        </p:nvSpPr>
        <p:spPr/>
        <p:txBody>
          <a:bodyPr/>
          <a:lstStyle/>
          <a:p>
            <a:fld id="{ADA48487-8FF2-459D-B4A6-DD454D2E3BE7}" type="slidenum">
              <a:rPr lang="en-IN" smtClean="0"/>
              <a:t>18</a:t>
            </a:fld>
            <a:endParaRPr lang="en-IN"/>
          </a:p>
        </p:txBody>
      </p:sp>
    </p:spTree>
    <p:extLst>
      <p:ext uri="{BB962C8B-B14F-4D97-AF65-F5344CB8AC3E}">
        <p14:creationId xmlns:p14="http://schemas.microsoft.com/office/powerpoint/2010/main" val="4228883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Emergency shower </a:t>
            </a:r>
            <a:r>
              <a:rPr lang="en-US" dirty="0"/>
              <a:t>must be very close to the hazard area</a:t>
            </a:r>
          </a:p>
          <a:p>
            <a:endParaRPr lang="en-IN" dirty="0"/>
          </a:p>
        </p:txBody>
      </p:sp>
      <p:sp>
        <p:nvSpPr>
          <p:cNvPr id="4" name="Slide Number Placeholder 3"/>
          <p:cNvSpPr>
            <a:spLocks noGrp="1"/>
          </p:cNvSpPr>
          <p:nvPr>
            <p:ph type="sldNum" sz="quarter" idx="5"/>
          </p:nvPr>
        </p:nvSpPr>
        <p:spPr/>
        <p:txBody>
          <a:bodyPr/>
          <a:lstStyle/>
          <a:p>
            <a:fld id="{ADA48487-8FF2-459D-B4A6-DD454D2E3BE7}" type="slidenum">
              <a:rPr lang="en-IN" smtClean="0"/>
              <a:t>19</a:t>
            </a:fld>
            <a:endParaRPr lang="en-IN"/>
          </a:p>
        </p:txBody>
      </p:sp>
    </p:spTree>
    <p:extLst>
      <p:ext uri="{BB962C8B-B14F-4D97-AF65-F5344CB8AC3E}">
        <p14:creationId xmlns:p14="http://schemas.microsoft.com/office/powerpoint/2010/main" val="3275881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DA48487-8FF2-459D-B4A6-DD454D2E3BE7}" type="slidenum">
              <a:rPr lang="en-IN" smtClean="0"/>
              <a:t>22</a:t>
            </a:fld>
            <a:endParaRPr lang="en-IN"/>
          </a:p>
        </p:txBody>
      </p:sp>
    </p:spTree>
    <p:extLst>
      <p:ext uri="{BB962C8B-B14F-4D97-AF65-F5344CB8AC3E}">
        <p14:creationId xmlns:p14="http://schemas.microsoft.com/office/powerpoint/2010/main" val="3924867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DA48487-8FF2-459D-B4A6-DD454D2E3BE7}" type="slidenum">
              <a:rPr lang="en-IN" smtClean="0"/>
              <a:t>23</a:t>
            </a:fld>
            <a:endParaRPr lang="en-IN"/>
          </a:p>
        </p:txBody>
      </p:sp>
    </p:spTree>
    <p:extLst>
      <p:ext uri="{BB962C8B-B14F-4D97-AF65-F5344CB8AC3E}">
        <p14:creationId xmlns:p14="http://schemas.microsoft.com/office/powerpoint/2010/main" val="3784751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DA48487-8FF2-459D-B4A6-DD454D2E3BE7}" type="slidenum">
              <a:rPr lang="en-IN" smtClean="0"/>
              <a:t>24</a:t>
            </a:fld>
            <a:endParaRPr lang="en-IN"/>
          </a:p>
        </p:txBody>
      </p:sp>
    </p:spTree>
    <p:extLst>
      <p:ext uri="{BB962C8B-B14F-4D97-AF65-F5344CB8AC3E}">
        <p14:creationId xmlns:p14="http://schemas.microsoft.com/office/powerpoint/2010/main" val="2172391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HAZARDS VS RISKS</a:t>
            </a:r>
          </a:p>
          <a:p>
            <a:endParaRPr lang="en-IN" b="1" u="sng" dirty="0"/>
          </a:p>
          <a:p>
            <a:r>
              <a:rPr lang="en-IN" b="1" u="none" dirty="0"/>
              <a:t>HAZARD is a potential source of any form of harm </a:t>
            </a:r>
          </a:p>
          <a:p>
            <a:endParaRPr lang="en-IN" b="1" u="none" dirty="0"/>
          </a:p>
          <a:p>
            <a:r>
              <a:rPr lang="en-IN" b="1" u="none" dirty="0"/>
              <a:t>RISK is the probability or likelihood that a harm would occur</a:t>
            </a:r>
            <a:endParaRPr lang="en-US" b="1" u="none" dirty="0"/>
          </a:p>
        </p:txBody>
      </p:sp>
      <p:sp>
        <p:nvSpPr>
          <p:cNvPr id="4" name="Slide Number Placeholder 3"/>
          <p:cNvSpPr>
            <a:spLocks noGrp="1"/>
          </p:cNvSpPr>
          <p:nvPr>
            <p:ph type="sldNum" sz="quarter" idx="5"/>
          </p:nvPr>
        </p:nvSpPr>
        <p:spPr/>
        <p:txBody>
          <a:bodyPr/>
          <a:lstStyle/>
          <a:p>
            <a:fld id="{ADA48487-8FF2-459D-B4A6-DD454D2E3BE7}" type="slidenum">
              <a:rPr lang="en-IN" smtClean="0"/>
              <a:t>4</a:t>
            </a:fld>
            <a:endParaRPr lang="en-IN"/>
          </a:p>
        </p:txBody>
      </p:sp>
    </p:spTree>
    <p:extLst>
      <p:ext uri="{BB962C8B-B14F-4D97-AF65-F5344CB8AC3E}">
        <p14:creationId xmlns:p14="http://schemas.microsoft.com/office/powerpoint/2010/main" val="2265883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u="sng" dirty="0">
                <a:latin typeface="Times New Roman" panose="02020603050405020304" pitchFamily="18" charset="0"/>
                <a:cs typeface="Times New Roman" panose="02020603050405020304" pitchFamily="18" charset="0"/>
              </a:rPr>
              <a:t>Polybrominated diphenyl ethers (PBDEs) </a:t>
            </a:r>
            <a:r>
              <a:rPr lang="en-IN" sz="1200" dirty="0">
                <a:latin typeface="Times New Roman" panose="02020603050405020304" pitchFamily="18" charset="0"/>
                <a:cs typeface="Times New Roman" panose="02020603050405020304" pitchFamily="18" charset="0"/>
              </a:rPr>
              <a:t>– Flame retardant added to furniture, plastics, textiles, electronics, to slow down ignition or spread of fire.</a:t>
            </a:r>
            <a:endParaRPr lang="en-IN" dirty="0"/>
          </a:p>
        </p:txBody>
      </p:sp>
      <p:sp>
        <p:nvSpPr>
          <p:cNvPr id="4" name="Slide Number Placeholder 3"/>
          <p:cNvSpPr>
            <a:spLocks noGrp="1"/>
          </p:cNvSpPr>
          <p:nvPr>
            <p:ph type="sldNum" sz="quarter" idx="5"/>
          </p:nvPr>
        </p:nvSpPr>
        <p:spPr/>
        <p:txBody>
          <a:bodyPr/>
          <a:lstStyle/>
          <a:p>
            <a:fld id="{ADA48487-8FF2-459D-B4A6-DD454D2E3BE7}" type="slidenum">
              <a:rPr lang="en-IN" smtClean="0"/>
              <a:t>5</a:t>
            </a:fld>
            <a:endParaRPr lang="en-IN"/>
          </a:p>
        </p:txBody>
      </p:sp>
    </p:spTree>
    <p:extLst>
      <p:ext uri="{BB962C8B-B14F-4D97-AF65-F5344CB8AC3E}">
        <p14:creationId xmlns:p14="http://schemas.microsoft.com/office/powerpoint/2010/main" val="4206818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F8FAFF"/>
                </a:solidFill>
                <a:effectLst/>
                <a:latin typeface="Inter"/>
              </a:rPr>
              <a:t>carpal tunnel syndrome (CTS) - </a:t>
            </a:r>
            <a:r>
              <a:rPr lang="en-US" b="0" i="0" dirty="0">
                <a:solidFill>
                  <a:srgbClr val="EEF0FF"/>
                </a:solidFill>
                <a:effectLst/>
                <a:latin typeface="Google Sans"/>
              </a:rPr>
              <a:t>a condition that occurs when the median nerve in the wrist is compressed. This can cause pain, numbness, tingling, difficulty grasping or holding small objects and burning in the hand and fingers. </a:t>
            </a:r>
            <a:endParaRPr lang="en-IN" dirty="0"/>
          </a:p>
        </p:txBody>
      </p:sp>
      <p:sp>
        <p:nvSpPr>
          <p:cNvPr id="4" name="Slide Number Placeholder 3"/>
          <p:cNvSpPr>
            <a:spLocks noGrp="1"/>
          </p:cNvSpPr>
          <p:nvPr>
            <p:ph type="sldNum" sz="quarter" idx="5"/>
          </p:nvPr>
        </p:nvSpPr>
        <p:spPr/>
        <p:txBody>
          <a:bodyPr/>
          <a:lstStyle/>
          <a:p>
            <a:fld id="{ADA48487-8FF2-459D-B4A6-DD454D2E3BE7}" type="slidenum">
              <a:rPr lang="en-IN" smtClean="0"/>
              <a:t>7</a:t>
            </a:fld>
            <a:endParaRPr lang="en-IN"/>
          </a:p>
        </p:txBody>
      </p:sp>
    </p:spTree>
    <p:extLst>
      <p:ext uri="{BB962C8B-B14F-4D97-AF65-F5344CB8AC3E}">
        <p14:creationId xmlns:p14="http://schemas.microsoft.com/office/powerpoint/2010/main" val="3594103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FIRE TRIANGLE</a:t>
            </a:r>
          </a:p>
          <a:p>
            <a:endParaRPr lang="en-US" b="1" u="sng" dirty="0"/>
          </a:p>
          <a:p>
            <a:pPr algn="l" fontAlgn="ctr">
              <a:spcBef>
                <a:spcPts val="750"/>
              </a:spcBef>
              <a:spcAft>
                <a:spcPts val="600"/>
              </a:spcAft>
              <a:buFont typeface="Arial" panose="020B0604020202020204" pitchFamily="34" charset="0"/>
              <a:buChar char="•"/>
            </a:pPr>
            <a:r>
              <a:rPr lang="en-US" b="1" i="0" dirty="0">
                <a:solidFill>
                  <a:srgbClr val="EEF0FF"/>
                </a:solidFill>
                <a:effectLst/>
                <a:latin typeface="Google Sans"/>
              </a:rPr>
              <a:t>Heat</a:t>
            </a:r>
            <a:r>
              <a:rPr lang="en-US" b="0" i="0" dirty="0">
                <a:solidFill>
                  <a:srgbClr val="EEF0FF"/>
                </a:solidFill>
                <a:effectLst/>
                <a:latin typeface="Google Sans"/>
              </a:rPr>
              <a:t>: The energy that causes a fire to start. Heat can be natural, like lightning or the sun, or man-made, like cooking appliances or matches. </a:t>
            </a:r>
          </a:p>
          <a:p>
            <a:pPr algn="l" fontAlgn="ctr">
              <a:spcBef>
                <a:spcPts val="750"/>
              </a:spcBef>
              <a:spcAft>
                <a:spcPts val="600"/>
              </a:spcAft>
              <a:buFont typeface="Arial" panose="020B0604020202020204" pitchFamily="34" charset="0"/>
              <a:buChar char="•"/>
            </a:pPr>
            <a:r>
              <a:rPr lang="en-US" b="1" i="0" dirty="0">
                <a:solidFill>
                  <a:srgbClr val="EEF0FF"/>
                </a:solidFill>
                <a:effectLst/>
                <a:latin typeface="Google Sans"/>
              </a:rPr>
              <a:t>Fuel</a:t>
            </a:r>
            <a:r>
              <a:rPr lang="en-US" b="0" i="0" dirty="0">
                <a:solidFill>
                  <a:srgbClr val="EEF0FF"/>
                </a:solidFill>
                <a:effectLst/>
                <a:latin typeface="Google Sans"/>
              </a:rPr>
              <a:t>: A flammable material that combusts when heated. </a:t>
            </a:r>
          </a:p>
          <a:p>
            <a:pPr algn="l">
              <a:spcBef>
                <a:spcPts val="750"/>
              </a:spcBef>
              <a:spcAft>
                <a:spcPts val="1500"/>
              </a:spcAft>
              <a:buFont typeface="Arial" panose="020B0604020202020204" pitchFamily="34" charset="0"/>
              <a:buChar char="•"/>
            </a:pPr>
            <a:r>
              <a:rPr lang="en-US" b="1" i="0" dirty="0">
                <a:solidFill>
                  <a:srgbClr val="EEF0FF"/>
                </a:solidFill>
                <a:effectLst/>
                <a:latin typeface="Google Sans"/>
              </a:rPr>
              <a:t>Oxygen</a:t>
            </a:r>
            <a:r>
              <a:rPr lang="en-US" b="0" i="0" dirty="0">
                <a:solidFill>
                  <a:srgbClr val="EEF0FF"/>
                </a:solidFill>
                <a:effectLst/>
                <a:latin typeface="Google Sans"/>
              </a:rPr>
              <a:t>: An oxidizing agent that fuels the chemical reaction that creates fire. </a:t>
            </a:r>
          </a:p>
        </p:txBody>
      </p:sp>
      <p:sp>
        <p:nvSpPr>
          <p:cNvPr id="4" name="Slide Number Placeholder 3"/>
          <p:cNvSpPr>
            <a:spLocks noGrp="1"/>
          </p:cNvSpPr>
          <p:nvPr>
            <p:ph type="sldNum" sz="quarter" idx="5"/>
          </p:nvPr>
        </p:nvSpPr>
        <p:spPr/>
        <p:txBody>
          <a:bodyPr/>
          <a:lstStyle/>
          <a:p>
            <a:fld id="{ADA48487-8FF2-459D-B4A6-DD454D2E3BE7}" type="slidenum">
              <a:rPr lang="en-IN" smtClean="0"/>
              <a:t>8</a:t>
            </a:fld>
            <a:endParaRPr lang="en-IN"/>
          </a:p>
        </p:txBody>
      </p:sp>
    </p:spTree>
    <p:extLst>
      <p:ext uri="{BB962C8B-B14F-4D97-AF65-F5344CB8AC3E}">
        <p14:creationId xmlns:p14="http://schemas.microsoft.com/office/powerpoint/2010/main" val="816244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none" dirty="0"/>
              <a:t>HEPA FILTRATION CONCEPT </a:t>
            </a:r>
            <a:r>
              <a:rPr lang="en-US" dirty="0"/>
              <a:t>– HEPA filter in BSCs I filters particle size of 0.3 microns. </a:t>
            </a:r>
          </a:p>
          <a:p>
            <a:endParaRPr lang="en-US" dirty="0"/>
          </a:p>
          <a:p>
            <a:r>
              <a:rPr lang="en-US" dirty="0"/>
              <a:t>Note that, according to the Kinetic Theory of gases, the size of individual gas particles like those in air is considered to be essentially ZERO. </a:t>
            </a:r>
          </a:p>
          <a:p>
            <a:r>
              <a:rPr lang="en-US" dirty="0"/>
              <a:t>Also, the size of a sand grain is 63 microns or more. </a:t>
            </a:r>
          </a:p>
          <a:p>
            <a:r>
              <a:rPr lang="en-US" dirty="0"/>
              <a:t>The size of coronavirus averages around 2.5 </a:t>
            </a:r>
            <a:r>
              <a:rPr lang="en-US" dirty="0" err="1"/>
              <a:t>mircrons</a:t>
            </a:r>
            <a:endParaRPr lang="en-IN" dirty="0"/>
          </a:p>
        </p:txBody>
      </p:sp>
      <p:sp>
        <p:nvSpPr>
          <p:cNvPr id="4" name="Slide Number Placeholder 3"/>
          <p:cNvSpPr>
            <a:spLocks noGrp="1"/>
          </p:cNvSpPr>
          <p:nvPr>
            <p:ph type="sldNum" sz="quarter" idx="5"/>
          </p:nvPr>
        </p:nvSpPr>
        <p:spPr/>
        <p:txBody>
          <a:bodyPr/>
          <a:lstStyle/>
          <a:p>
            <a:fld id="{ADA48487-8FF2-459D-B4A6-DD454D2E3BE7}" type="slidenum">
              <a:rPr lang="en-IN" smtClean="0"/>
              <a:t>14</a:t>
            </a:fld>
            <a:endParaRPr lang="en-IN"/>
          </a:p>
        </p:txBody>
      </p:sp>
    </p:spTree>
    <p:extLst>
      <p:ext uri="{BB962C8B-B14F-4D97-AF65-F5344CB8AC3E}">
        <p14:creationId xmlns:p14="http://schemas.microsoft.com/office/powerpoint/2010/main" val="906123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I – Only provides protection for the user and environment</a:t>
            </a:r>
          </a:p>
          <a:p>
            <a:endParaRPr lang="en-US" dirty="0"/>
          </a:p>
          <a:p>
            <a:r>
              <a:rPr lang="en-US" dirty="0"/>
              <a:t>Limitations – 1. Does not provide protection for the sample.</a:t>
            </a:r>
          </a:p>
          <a:p>
            <a:r>
              <a:rPr lang="en-US" dirty="0"/>
              <a:t>2. Cannot work on pathogenic microbes in this cabinet </a:t>
            </a:r>
            <a:endParaRPr lang="en-IN" dirty="0"/>
          </a:p>
        </p:txBody>
      </p:sp>
      <p:sp>
        <p:nvSpPr>
          <p:cNvPr id="4" name="Slide Number Placeholder 3"/>
          <p:cNvSpPr>
            <a:spLocks noGrp="1"/>
          </p:cNvSpPr>
          <p:nvPr>
            <p:ph type="sldNum" sz="quarter" idx="5"/>
          </p:nvPr>
        </p:nvSpPr>
        <p:spPr/>
        <p:txBody>
          <a:bodyPr/>
          <a:lstStyle/>
          <a:p>
            <a:fld id="{ADA48487-8FF2-459D-B4A6-DD454D2E3BE7}" type="slidenum">
              <a:rPr lang="en-IN" smtClean="0"/>
              <a:t>15</a:t>
            </a:fld>
            <a:endParaRPr lang="en-IN"/>
          </a:p>
        </p:txBody>
      </p:sp>
    </p:spTree>
    <p:extLst>
      <p:ext uri="{BB962C8B-B14F-4D97-AF65-F5344CB8AC3E}">
        <p14:creationId xmlns:p14="http://schemas.microsoft.com/office/powerpoint/2010/main" val="1056849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II -  provides protection for the sample, user, and environment </a:t>
            </a:r>
          </a:p>
          <a:p>
            <a:endParaRPr lang="en-US" dirty="0"/>
          </a:p>
          <a:p>
            <a:r>
              <a:rPr lang="en-US" dirty="0"/>
              <a:t>Limitation – highly pathogenic microbes require higher safety cabinet </a:t>
            </a:r>
            <a:endParaRPr lang="en-IN" dirty="0"/>
          </a:p>
        </p:txBody>
      </p:sp>
      <p:sp>
        <p:nvSpPr>
          <p:cNvPr id="4" name="Slide Number Placeholder 3"/>
          <p:cNvSpPr>
            <a:spLocks noGrp="1"/>
          </p:cNvSpPr>
          <p:nvPr>
            <p:ph type="sldNum" sz="quarter" idx="5"/>
          </p:nvPr>
        </p:nvSpPr>
        <p:spPr/>
        <p:txBody>
          <a:bodyPr/>
          <a:lstStyle/>
          <a:p>
            <a:fld id="{ADA48487-8FF2-459D-B4A6-DD454D2E3BE7}" type="slidenum">
              <a:rPr lang="en-IN" smtClean="0"/>
              <a:t>16</a:t>
            </a:fld>
            <a:endParaRPr lang="en-IN"/>
          </a:p>
        </p:txBody>
      </p:sp>
    </p:spTree>
    <p:extLst>
      <p:ext uri="{BB962C8B-B14F-4D97-AF65-F5344CB8AC3E}">
        <p14:creationId xmlns:p14="http://schemas.microsoft.com/office/powerpoint/2010/main" val="536783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III – provides protection for the environment, sample, and operator against highly pathogenic microbes </a:t>
            </a:r>
            <a:endParaRPr lang="en-IN" dirty="0"/>
          </a:p>
        </p:txBody>
      </p:sp>
      <p:sp>
        <p:nvSpPr>
          <p:cNvPr id="4" name="Slide Number Placeholder 3"/>
          <p:cNvSpPr>
            <a:spLocks noGrp="1"/>
          </p:cNvSpPr>
          <p:nvPr>
            <p:ph type="sldNum" sz="quarter" idx="5"/>
          </p:nvPr>
        </p:nvSpPr>
        <p:spPr/>
        <p:txBody>
          <a:bodyPr/>
          <a:lstStyle/>
          <a:p>
            <a:fld id="{ADA48487-8FF2-459D-B4A6-DD454D2E3BE7}" type="slidenum">
              <a:rPr lang="en-IN" smtClean="0"/>
              <a:t>17</a:t>
            </a:fld>
            <a:endParaRPr lang="en-IN"/>
          </a:p>
        </p:txBody>
      </p:sp>
    </p:spTree>
    <p:extLst>
      <p:ext uri="{BB962C8B-B14F-4D97-AF65-F5344CB8AC3E}">
        <p14:creationId xmlns:p14="http://schemas.microsoft.com/office/powerpoint/2010/main" val="223399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BD543-533D-AFEA-F236-D96772C2E0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9003665-FB8F-CB64-BE10-6549376A13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A077A92-E6D1-148A-0643-9A6726BC2C46}"/>
              </a:ext>
            </a:extLst>
          </p:cNvPr>
          <p:cNvSpPr>
            <a:spLocks noGrp="1"/>
          </p:cNvSpPr>
          <p:nvPr>
            <p:ph type="dt" sz="half" idx="10"/>
          </p:nvPr>
        </p:nvSpPr>
        <p:spPr/>
        <p:txBody>
          <a:bodyPr/>
          <a:lstStyle/>
          <a:p>
            <a:fld id="{087480B7-6B88-45FA-B621-6FC939835271}" type="datetimeFigureOut">
              <a:rPr lang="en-IN" smtClean="0"/>
              <a:t>09-02-2025</a:t>
            </a:fld>
            <a:endParaRPr lang="en-IN"/>
          </a:p>
        </p:txBody>
      </p:sp>
      <p:sp>
        <p:nvSpPr>
          <p:cNvPr id="5" name="Footer Placeholder 4">
            <a:extLst>
              <a:ext uri="{FF2B5EF4-FFF2-40B4-BE49-F238E27FC236}">
                <a16:creationId xmlns:a16="http://schemas.microsoft.com/office/drawing/2014/main" id="{6F15730B-8F5C-B8D5-1EA9-D0AD419EEB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785AB9-D9CB-FAD2-9CA8-A24BE4C113FF}"/>
              </a:ext>
            </a:extLst>
          </p:cNvPr>
          <p:cNvSpPr>
            <a:spLocks noGrp="1"/>
          </p:cNvSpPr>
          <p:nvPr>
            <p:ph type="sldNum" sz="quarter" idx="12"/>
          </p:nvPr>
        </p:nvSpPr>
        <p:spPr/>
        <p:txBody>
          <a:bodyPr/>
          <a:lstStyle/>
          <a:p>
            <a:fld id="{42DE7230-B236-4379-9FF6-DFE809F728EA}" type="slidenum">
              <a:rPr lang="en-IN" smtClean="0"/>
              <a:t>‹#›</a:t>
            </a:fld>
            <a:endParaRPr lang="en-IN"/>
          </a:p>
        </p:txBody>
      </p:sp>
    </p:spTree>
    <p:extLst>
      <p:ext uri="{BB962C8B-B14F-4D97-AF65-F5344CB8AC3E}">
        <p14:creationId xmlns:p14="http://schemas.microsoft.com/office/powerpoint/2010/main" val="2724684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18AA6-24DF-C171-E8E9-DA3F63FA630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0CBF6D-2ADD-B9D9-1ADC-A533718DDE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04C1F7-4936-3F09-86C0-100A9AD0015D}"/>
              </a:ext>
            </a:extLst>
          </p:cNvPr>
          <p:cNvSpPr>
            <a:spLocks noGrp="1"/>
          </p:cNvSpPr>
          <p:nvPr>
            <p:ph type="dt" sz="half" idx="10"/>
          </p:nvPr>
        </p:nvSpPr>
        <p:spPr/>
        <p:txBody>
          <a:bodyPr/>
          <a:lstStyle/>
          <a:p>
            <a:fld id="{087480B7-6B88-45FA-B621-6FC939835271}" type="datetimeFigureOut">
              <a:rPr lang="en-IN" smtClean="0"/>
              <a:t>09-02-2025</a:t>
            </a:fld>
            <a:endParaRPr lang="en-IN"/>
          </a:p>
        </p:txBody>
      </p:sp>
      <p:sp>
        <p:nvSpPr>
          <p:cNvPr id="5" name="Footer Placeholder 4">
            <a:extLst>
              <a:ext uri="{FF2B5EF4-FFF2-40B4-BE49-F238E27FC236}">
                <a16:creationId xmlns:a16="http://schemas.microsoft.com/office/drawing/2014/main" id="{D2203B0F-AB2E-BBF2-77D2-4440CBA7F9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458125-443D-C6C2-74FE-D05A83AE9900}"/>
              </a:ext>
            </a:extLst>
          </p:cNvPr>
          <p:cNvSpPr>
            <a:spLocks noGrp="1"/>
          </p:cNvSpPr>
          <p:nvPr>
            <p:ph type="sldNum" sz="quarter" idx="12"/>
          </p:nvPr>
        </p:nvSpPr>
        <p:spPr/>
        <p:txBody>
          <a:bodyPr/>
          <a:lstStyle/>
          <a:p>
            <a:fld id="{42DE7230-B236-4379-9FF6-DFE809F728EA}" type="slidenum">
              <a:rPr lang="en-IN" smtClean="0"/>
              <a:t>‹#›</a:t>
            </a:fld>
            <a:endParaRPr lang="en-IN"/>
          </a:p>
        </p:txBody>
      </p:sp>
    </p:spTree>
    <p:extLst>
      <p:ext uri="{BB962C8B-B14F-4D97-AF65-F5344CB8AC3E}">
        <p14:creationId xmlns:p14="http://schemas.microsoft.com/office/powerpoint/2010/main" val="4186010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97E377-3B73-3B78-9B83-09712590FF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14565A-8505-C81F-1F2E-CAA0B260F6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EC9AFE-16F1-577E-0FFA-A72D2B211590}"/>
              </a:ext>
            </a:extLst>
          </p:cNvPr>
          <p:cNvSpPr>
            <a:spLocks noGrp="1"/>
          </p:cNvSpPr>
          <p:nvPr>
            <p:ph type="dt" sz="half" idx="10"/>
          </p:nvPr>
        </p:nvSpPr>
        <p:spPr/>
        <p:txBody>
          <a:bodyPr/>
          <a:lstStyle/>
          <a:p>
            <a:fld id="{087480B7-6B88-45FA-B621-6FC939835271}" type="datetimeFigureOut">
              <a:rPr lang="en-IN" smtClean="0"/>
              <a:t>09-02-2025</a:t>
            </a:fld>
            <a:endParaRPr lang="en-IN"/>
          </a:p>
        </p:txBody>
      </p:sp>
      <p:sp>
        <p:nvSpPr>
          <p:cNvPr id="5" name="Footer Placeholder 4">
            <a:extLst>
              <a:ext uri="{FF2B5EF4-FFF2-40B4-BE49-F238E27FC236}">
                <a16:creationId xmlns:a16="http://schemas.microsoft.com/office/drawing/2014/main" id="{F577477F-7AC4-EB9A-518A-48F480E4AD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DCB437-F1A1-0E33-19BD-E3B9AE9DD5EA}"/>
              </a:ext>
            </a:extLst>
          </p:cNvPr>
          <p:cNvSpPr>
            <a:spLocks noGrp="1"/>
          </p:cNvSpPr>
          <p:nvPr>
            <p:ph type="sldNum" sz="quarter" idx="12"/>
          </p:nvPr>
        </p:nvSpPr>
        <p:spPr/>
        <p:txBody>
          <a:bodyPr/>
          <a:lstStyle/>
          <a:p>
            <a:fld id="{42DE7230-B236-4379-9FF6-DFE809F728EA}" type="slidenum">
              <a:rPr lang="en-IN" smtClean="0"/>
              <a:t>‹#›</a:t>
            </a:fld>
            <a:endParaRPr lang="en-IN"/>
          </a:p>
        </p:txBody>
      </p:sp>
    </p:spTree>
    <p:extLst>
      <p:ext uri="{BB962C8B-B14F-4D97-AF65-F5344CB8AC3E}">
        <p14:creationId xmlns:p14="http://schemas.microsoft.com/office/powerpoint/2010/main" val="3811101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4DAF6-C0A0-951F-5AB2-88FF8AA11F4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246733C-CC00-484C-A73D-5777B9AE1B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8CDA6F-8D1A-AFBE-18DA-A00581C23A69}"/>
              </a:ext>
            </a:extLst>
          </p:cNvPr>
          <p:cNvSpPr>
            <a:spLocks noGrp="1"/>
          </p:cNvSpPr>
          <p:nvPr>
            <p:ph type="dt" sz="half" idx="10"/>
          </p:nvPr>
        </p:nvSpPr>
        <p:spPr/>
        <p:txBody>
          <a:bodyPr/>
          <a:lstStyle/>
          <a:p>
            <a:fld id="{087480B7-6B88-45FA-B621-6FC939835271}" type="datetimeFigureOut">
              <a:rPr lang="en-IN" smtClean="0"/>
              <a:t>09-02-2025</a:t>
            </a:fld>
            <a:endParaRPr lang="en-IN"/>
          </a:p>
        </p:txBody>
      </p:sp>
      <p:sp>
        <p:nvSpPr>
          <p:cNvPr id="5" name="Footer Placeholder 4">
            <a:extLst>
              <a:ext uri="{FF2B5EF4-FFF2-40B4-BE49-F238E27FC236}">
                <a16:creationId xmlns:a16="http://schemas.microsoft.com/office/drawing/2014/main" id="{A4312EE3-7096-D5B5-7191-3E36B110BB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C0CF9F-5344-5748-8DE5-8F0D6A6412ED}"/>
              </a:ext>
            </a:extLst>
          </p:cNvPr>
          <p:cNvSpPr>
            <a:spLocks noGrp="1"/>
          </p:cNvSpPr>
          <p:nvPr>
            <p:ph type="sldNum" sz="quarter" idx="12"/>
          </p:nvPr>
        </p:nvSpPr>
        <p:spPr/>
        <p:txBody>
          <a:bodyPr/>
          <a:lstStyle/>
          <a:p>
            <a:fld id="{42DE7230-B236-4379-9FF6-DFE809F728EA}" type="slidenum">
              <a:rPr lang="en-IN" smtClean="0"/>
              <a:t>‹#›</a:t>
            </a:fld>
            <a:endParaRPr lang="en-IN"/>
          </a:p>
        </p:txBody>
      </p:sp>
    </p:spTree>
    <p:extLst>
      <p:ext uri="{BB962C8B-B14F-4D97-AF65-F5344CB8AC3E}">
        <p14:creationId xmlns:p14="http://schemas.microsoft.com/office/powerpoint/2010/main" val="547732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A1740-1569-A740-AF96-8900E2CCDD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3CAABB9-FAA4-A04C-0E93-D6EB77D296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6DACBF-4D4C-27BB-4359-219561D53773}"/>
              </a:ext>
            </a:extLst>
          </p:cNvPr>
          <p:cNvSpPr>
            <a:spLocks noGrp="1"/>
          </p:cNvSpPr>
          <p:nvPr>
            <p:ph type="dt" sz="half" idx="10"/>
          </p:nvPr>
        </p:nvSpPr>
        <p:spPr/>
        <p:txBody>
          <a:bodyPr/>
          <a:lstStyle/>
          <a:p>
            <a:fld id="{087480B7-6B88-45FA-B621-6FC939835271}" type="datetimeFigureOut">
              <a:rPr lang="en-IN" smtClean="0"/>
              <a:t>09-02-2025</a:t>
            </a:fld>
            <a:endParaRPr lang="en-IN"/>
          </a:p>
        </p:txBody>
      </p:sp>
      <p:sp>
        <p:nvSpPr>
          <p:cNvPr id="5" name="Footer Placeholder 4">
            <a:extLst>
              <a:ext uri="{FF2B5EF4-FFF2-40B4-BE49-F238E27FC236}">
                <a16:creationId xmlns:a16="http://schemas.microsoft.com/office/drawing/2014/main" id="{71EA505A-4B94-EEC8-7B1A-CC4AA728FC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2563D9-D60D-34B3-4F42-EE96C7263451}"/>
              </a:ext>
            </a:extLst>
          </p:cNvPr>
          <p:cNvSpPr>
            <a:spLocks noGrp="1"/>
          </p:cNvSpPr>
          <p:nvPr>
            <p:ph type="sldNum" sz="quarter" idx="12"/>
          </p:nvPr>
        </p:nvSpPr>
        <p:spPr/>
        <p:txBody>
          <a:bodyPr/>
          <a:lstStyle/>
          <a:p>
            <a:fld id="{42DE7230-B236-4379-9FF6-DFE809F728EA}" type="slidenum">
              <a:rPr lang="en-IN" smtClean="0"/>
              <a:t>‹#›</a:t>
            </a:fld>
            <a:endParaRPr lang="en-IN"/>
          </a:p>
        </p:txBody>
      </p:sp>
    </p:spTree>
    <p:extLst>
      <p:ext uri="{BB962C8B-B14F-4D97-AF65-F5344CB8AC3E}">
        <p14:creationId xmlns:p14="http://schemas.microsoft.com/office/powerpoint/2010/main" val="2450723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49E62-430A-29EB-29DC-3B25EC99B3E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E4DF466-5B9F-84E5-9868-841FA5FD51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3DE2027-D0FF-6167-7333-971B3AE4C5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0F65433-0188-4024-DCC3-FF5A4CE11E14}"/>
              </a:ext>
            </a:extLst>
          </p:cNvPr>
          <p:cNvSpPr>
            <a:spLocks noGrp="1"/>
          </p:cNvSpPr>
          <p:nvPr>
            <p:ph type="dt" sz="half" idx="10"/>
          </p:nvPr>
        </p:nvSpPr>
        <p:spPr/>
        <p:txBody>
          <a:bodyPr/>
          <a:lstStyle/>
          <a:p>
            <a:fld id="{087480B7-6B88-45FA-B621-6FC939835271}" type="datetimeFigureOut">
              <a:rPr lang="en-IN" smtClean="0"/>
              <a:t>09-02-2025</a:t>
            </a:fld>
            <a:endParaRPr lang="en-IN"/>
          </a:p>
        </p:txBody>
      </p:sp>
      <p:sp>
        <p:nvSpPr>
          <p:cNvPr id="6" name="Footer Placeholder 5">
            <a:extLst>
              <a:ext uri="{FF2B5EF4-FFF2-40B4-BE49-F238E27FC236}">
                <a16:creationId xmlns:a16="http://schemas.microsoft.com/office/drawing/2014/main" id="{496B90A0-499B-0DDD-F1CB-9A21A6FDB0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A9C827-5BB8-CA20-90D7-B76C854B55FE}"/>
              </a:ext>
            </a:extLst>
          </p:cNvPr>
          <p:cNvSpPr>
            <a:spLocks noGrp="1"/>
          </p:cNvSpPr>
          <p:nvPr>
            <p:ph type="sldNum" sz="quarter" idx="12"/>
          </p:nvPr>
        </p:nvSpPr>
        <p:spPr/>
        <p:txBody>
          <a:bodyPr/>
          <a:lstStyle/>
          <a:p>
            <a:fld id="{42DE7230-B236-4379-9FF6-DFE809F728EA}" type="slidenum">
              <a:rPr lang="en-IN" smtClean="0"/>
              <a:t>‹#›</a:t>
            </a:fld>
            <a:endParaRPr lang="en-IN"/>
          </a:p>
        </p:txBody>
      </p:sp>
    </p:spTree>
    <p:extLst>
      <p:ext uri="{BB962C8B-B14F-4D97-AF65-F5344CB8AC3E}">
        <p14:creationId xmlns:p14="http://schemas.microsoft.com/office/powerpoint/2010/main" val="226369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96EEF-CAA9-EC45-9EEF-335B7FE19E4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54117FC-8484-8F00-45CD-1ED2A82D8D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7B3ECA-03AC-25C0-FF9C-1368160DE3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7CC72CC-A3B0-95FF-54ED-8F4BF96A57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CC09FF-E42E-26A0-9F76-136DA99112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0CCA9BD-1D3C-A87F-1E3A-7377CDB894B7}"/>
              </a:ext>
            </a:extLst>
          </p:cNvPr>
          <p:cNvSpPr>
            <a:spLocks noGrp="1"/>
          </p:cNvSpPr>
          <p:nvPr>
            <p:ph type="dt" sz="half" idx="10"/>
          </p:nvPr>
        </p:nvSpPr>
        <p:spPr/>
        <p:txBody>
          <a:bodyPr/>
          <a:lstStyle/>
          <a:p>
            <a:fld id="{087480B7-6B88-45FA-B621-6FC939835271}" type="datetimeFigureOut">
              <a:rPr lang="en-IN" smtClean="0"/>
              <a:t>09-02-2025</a:t>
            </a:fld>
            <a:endParaRPr lang="en-IN"/>
          </a:p>
        </p:txBody>
      </p:sp>
      <p:sp>
        <p:nvSpPr>
          <p:cNvPr id="8" name="Footer Placeholder 7">
            <a:extLst>
              <a:ext uri="{FF2B5EF4-FFF2-40B4-BE49-F238E27FC236}">
                <a16:creationId xmlns:a16="http://schemas.microsoft.com/office/drawing/2014/main" id="{02D07F57-ED59-4D30-36D1-05E652766D6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979C344-5F74-2D28-3729-63CF1EA74386}"/>
              </a:ext>
            </a:extLst>
          </p:cNvPr>
          <p:cNvSpPr>
            <a:spLocks noGrp="1"/>
          </p:cNvSpPr>
          <p:nvPr>
            <p:ph type="sldNum" sz="quarter" idx="12"/>
          </p:nvPr>
        </p:nvSpPr>
        <p:spPr/>
        <p:txBody>
          <a:bodyPr/>
          <a:lstStyle/>
          <a:p>
            <a:fld id="{42DE7230-B236-4379-9FF6-DFE809F728EA}" type="slidenum">
              <a:rPr lang="en-IN" smtClean="0"/>
              <a:t>‹#›</a:t>
            </a:fld>
            <a:endParaRPr lang="en-IN"/>
          </a:p>
        </p:txBody>
      </p:sp>
    </p:spTree>
    <p:extLst>
      <p:ext uri="{BB962C8B-B14F-4D97-AF65-F5344CB8AC3E}">
        <p14:creationId xmlns:p14="http://schemas.microsoft.com/office/powerpoint/2010/main" val="2336661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7672-BD68-43D4-C59E-4AC0CD613DA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65972C0-0891-2D33-510F-974A20781F1A}"/>
              </a:ext>
            </a:extLst>
          </p:cNvPr>
          <p:cNvSpPr>
            <a:spLocks noGrp="1"/>
          </p:cNvSpPr>
          <p:nvPr>
            <p:ph type="dt" sz="half" idx="10"/>
          </p:nvPr>
        </p:nvSpPr>
        <p:spPr/>
        <p:txBody>
          <a:bodyPr/>
          <a:lstStyle/>
          <a:p>
            <a:fld id="{087480B7-6B88-45FA-B621-6FC939835271}" type="datetimeFigureOut">
              <a:rPr lang="en-IN" smtClean="0"/>
              <a:t>09-02-2025</a:t>
            </a:fld>
            <a:endParaRPr lang="en-IN"/>
          </a:p>
        </p:txBody>
      </p:sp>
      <p:sp>
        <p:nvSpPr>
          <p:cNvPr id="4" name="Footer Placeholder 3">
            <a:extLst>
              <a:ext uri="{FF2B5EF4-FFF2-40B4-BE49-F238E27FC236}">
                <a16:creationId xmlns:a16="http://schemas.microsoft.com/office/drawing/2014/main" id="{48F2F952-29AA-C217-68C2-F3895536C50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EFF03A0-4F23-E153-271A-E871AF440A32}"/>
              </a:ext>
            </a:extLst>
          </p:cNvPr>
          <p:cNvSpPr>
            <a:spLocks noGrp="1"/>
          </p:cNvSpPr>
          <p:nvPr>
            <p:ph type="sldNum" sz="quarter" idx="12"/>
          </p:nvPr>
        </p:nvSpPr>
        <p:spPr/>
        <p:txBody>
          <a:bodyPr/>
          <a:lstStyle/>
          <a:p>
            <a:fld id="{42DE7230-B236-4379-9FF6-DFE809F728EA}" type="slidenum">
              <a:rPr lang="en-IN" smtClean="0"/>
              <a:t>‹#›</a:t>
            </a:fld>
            <a:endParaRPr lang="en-IN"/>
          </a:p>
        </p:txBody>
      </p:sp>
    </p:spTree>
    <p:extLst>
      <p:ext uri="{BB962C8B-B14F-4D97-AF65-F5344CB8AC3E}">
        <p14:creationId xmlns:p14="http://schemas.microsoft.com/office/powerpoint/2010/main" val="1963216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AE2AE2-F999-16E2-822C-6099331059AD}"/>
              </a:ext>
            </a:extLst>
          </p:cNvPr>
          <p:cNvSpPr>
            <a:spLocks noGrp="1"/>
          </p:cNvSpPr>
          <p:nvPr>
            <p:ph type="dt" sz="half" idx="10"/>
          </p:nvPr>
        </p:nvSpPr>
        <p:spPr/>
        <p:txBody>
          <a:bodyPr/>
          <a:lstStyle/>
          <a:p>
            <a:fld id="{087480B7-6B88-45FA-B621-6FC939835271}" type="datetimeFigureOut">
              <a:rPr lang="en-IN" smtClean="0"/>
              <a:t>09-02-2025</a:t>
            </a:fld>
            <a:endParaRPr lang="en-IN"/>
          </a:p>
        </p:txBody>
      </p:sp>
      <p:sp>
        <p:nvSpPr>
          <p:cNvPr id="3" name="Footer Placeholder 2">
            <a:extLst>
              <a:ext uri="{FF2B5EF4-FFF2-40B4-BE49-F238E27FC236}">
                <a16:creationId xmlns:a16="http://schemas.microsoft.com/office/drawing/2014/main" id="{FA186A5B-EA78-0F5D-EC50-F90809FC97A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9C12514-2465-E942-D174-6CFF698D8141}"/>
              </a:ext>
            </a:extLst>
          </p:cNvPr>
          <p:cNvSpPr>
            <a:spLocks noGrp="1"/>
          </p:cNvSpPr>
          <p:nvPr>
            <p:ph type="sldNum" sz="quarter" idx="12"/>
          </p:nvPr>
        </p:nvSpPr>
        <p:spPr/>
        <p:txBody>
          <a:bodyPr/>
          <a:lstStyle/>
          <a:p>
            <a:fld id="{42DE7230-B236-4379-9FF6-DFE809F728EA}" type="slidenum">
              <a:rPr lang="en-IN" smtClean="0"/>
              <a:t>‹#›</a:t>
            </a:fld>
            <a:endParaRPr lang="en-IN"/>
          </a:p>
        </p:txBody>
      </p:sp>
    </p:spTree>
    <p:extLst>
      <p:ext uri="{BB962C8B-B14F-4D97-AF65-F5344CB8AC3E}">
        <p14:creationId xmlns:p14="http://schemas.microsoft.com/office/powerpoint/2010/main" val="2254252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26FBD-EBF0-C622-BB21-B4F2446BB5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DBB8E45-4645-C766-A786-646F7896DA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342DBD7-20E4-2B95-8104-DA68F820B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894FDC-20DE-260F-9FFF-96F2EEE642D5}"/>
              </a:ext>
            </a:extLst>
          </p:cNvPr>
          <p:cNvSpPr>
            <a:spLocks noGrp="1"/>
          </p:cNvSpPr>
          <p:nvPr>
            <p:ph type="dt" sz="half" idx="10"/>
          </p:nvPr>
        </p:nvSpPr>
        <p:spPr/>
        <p:txBody>
          <a:bodyPr/>
          <a:lstStyle/>
          <a:p>
            <a:fld id="{087480B7-6B88-45FA-B621-6FC939835271}" type="datetimeFigureOut">
              <a:rPr lang="en-IN" smtClean="0"/>
              <a:t>09-02-2025</a:t>
            </a:fld>
            <a:endParaRPr lang="en-IN"/>
          </a:p>
        </p:txBody>
      </p:sp>
      <p:sp>
        <p:nvSpPr>
          <p:cNvPr id="6" name="Footer Placeholder 5">
            <a:extLst>
              <a:ext uri="{FF2B5EF4-FFF2-40B4-BE49-F238E27FC236}">
                <a16:creationId xmlns:a16="http://schemas.microsoft.com/office/drawing/2014/main" id="{5C86E436-46DF-8731-E5FB-291A737800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5FA407-A9A2-0454-B8F3-FAF47214200E}"/>
              </a:ext>
            </a:extLst>
          </p:cNvPr>
          <p:cNvSpPr>
            <a:spLocks noGrp="1"/>
          </p:cNvSpPr>
          <p:nvPr>
            <p:ph type="sldNum" sz="quarter" idx="12"/>
          </p:nvPr>
        </p:nvSpPr>
        <p:spPr/>
        <p:txBody>
          <a:bodyPr/>
          <a:lstStyle/>
          <a:p>
            <a:fld id="{42DE7230-B236-4379-9FF6-DFE809F728EA}" type="slidenum">
              <a:rPr lang="en-IN" smtClean="0"/>
              <a:t>‹#›</a:t>
            </a:fld>
            <a:endParaRPr lang="en-IN"/>
          </a:p>
        </p:txBody>
      </p:sp>
    </p:spTree>
    <p:extLst>
      <p:ext uri="{BB962C8B-B14F-4D97-AF65-F5344CB8AC3E}">
        <p14:creationId xmlns:p14="http://schemas.microsoft.com/office/powerpoint/2010/main" val="3126506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1264E-947B-A6D0-13ED-A2BEFCFBBC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7DF5C63-9D6C-AD9A-8CE6-2AF1507A00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59FCDA9-59C0-D434-61E1-E16F223AC2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E0AE58-9D79-F975-E64D-071456E0EC9F}"/>
              </a:ext>
            </a:extLst>
          </p:cNvPr>
          <p:cNvSpPr>
            <a:spLocks noGrp="1"/>
          </p:cNvSpPr>
          <p:nvPr>
            <p:ph type="dt" sz="half" idx="10"/>
          </p:nvPr>
        </p:nvSpPr>
        <p:spPr/>
        <p:txBody>
          <a:bodyPr/>
          <a:lstStyle/>
          <a:p>
            <a:fld id="{087480B7-6B88-45FA-B621-6FC939835271}" type="datetimeFigureOut">
              <a:rPr lang="en-IN" smtClean="0"/>
              <a:t>09-02-2025</a:t>
            </a:fld>
            <a:endParaRPr lang="en-IN"/>
          </a:p>
        </p:txBody>
      </p:sp>
      <p:sp>
        <p:nvSpPr>
          <p:cNvPr id="6" name="Footer Placeholder 5">
            <a:extLst>
              <a:ext uri="{FF2B5EF4-FFF2-40B4-BE49-F238E27FC236}">
                <a16:creationId xmlns:a16="http://schemas.microsoft.com/office/drawing/2014/main" id="{78747CF9-27B3-A545-53E0-7292DB9F9D0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310BDF-FDFD-5825-F6F6-7621A8F61824}"/>
              </a:ext>
            </a:extLst>
          </p:cNvPr>
          <p:cNvSpPr>
            <a:spLocks noGrp="1"/>
          </p:cNvSpPr>
          <p:nvPr>
            <p:ph type="sldNum" sz="quarter" idx="12"/>
          </p:nvPr>
        </p:nvSpPr>
        <p:spPr/>
        <p:txBody>
          <a:bodyPr/>
          <a:lstStyle/>
          <a:p>
            <a:fld id="{42DE7230-B236-4379-9FF6-DFE809F728EA}" type="slidenum">
              <a:rPr lang="en-IN" smtClean="0"/>
              <a:t>‹#›</a:t>
            </a:fld>
            <a:endParaRPr lang="en-IN"/>
          </a:p>
        </p:txBody>
      </p:sp>
    </p:spTree>
    <p:extLst>
      <p:ext uri="{BB962C8B-B14F-4D97-AF65-F5344CB8AC3E}">
        <p14:creationId xmlns:p14="http://schemas.microsoft.com/office/powerpoint/2010/main" val="1179736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69815F-2EE3-6E74-1E86-2C5BB26654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9205FD9-6085-D63C-5C78-0BE0EDA784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C957B7-5061-8068-AF3E-CAFB4F3DB6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7480B7-6B88-45FA-B621-6FC939835271}" type="datetimeFigureOut">
              <a:rPr lang="en-IN" smtClean="0"/>
              <a:t>09-02-2025</a:t>
            </a:fld>
            <a:endParaRPr lang="en-IN"/>
          </a:p>
        </p:txBody>
      </p:sp>
      <p:sp>
        <p:nvSpPr>
          <p:cNvPr id="5" name="Footer Placeholder 4">
            <a:extLst>
              <a:ext uri="{FF2B5EF4-FFF2-40B4-BE49-F238E27FC236}">
                <a16:creationId xmlns:a16="http://schemas.microsoft.com/office/drawing/2014/main" id="{641D693D-DF67-CDB5-37BA-8360F05A73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9FC2678-3DA1-2983-610E-4D62029D62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DE7230-B236-4379-9FF6-DFE809F728EA}" type="slidenum">
              <a:rPr lang="en-IN" smtClean="0"/>
              <a:t>‹#›</a:t>
            </a:fld>
            <a:endParaRPr lang="en-IN"/>
          </a:p>
        </p:txBody>
      </p:sp>
    </p:spTree>
    <p:extLst>
      <p:ext uri="{BB962C8B-B14F-4D97-AF65-F5344CB8AC3E}">
        <p14:creationId xmlns:p14="http://schemas.microsoft.com/office/powerpoint/2010/main" val="592577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D2EF4-736D-CC5D-C349-D8A003B85BF9}"/>
              </a:ext>
            </a:extLst>
          </p:cNvPr>
          <p:cNvSpPr>
            <a:spLocks noGrp="1"/>
          </p:cNvSpPr>
          <p:nvPr>
            <p:ph type="ctrTitle"/>
          </p:nvPr>
        </p:nvSpPr>
        <p:spPr>
          <a:xfrm>
            <a:off x="1524000" y="668595"/>
            <a:ext cx="9144000" cy="4021392"/>
          </a:xfrm>
        </p:spPr>
        <p:txBody>
          <a:bodyPr>
            <a:normAutofit/>
          </a:bodyPr>
          <a:lstStyle/>
          <a:p>
            <a:r>
              <a:rPr lang="en-US" sz="4000" dirty="0">
                <a:latin typeface="Arial Black" panose="020B0A04020102020204" pitchFamily="34" charset="0"/>
              </a:rPr>
              <a:t>BMLT 115</a:t>
            </a:r>
            <a:br>
              <a:rPr lang="en-US" sz="4000" dirty="0">
                <a:latin typeface="Arial Black" panose="020B0A04020102020204" pitchFamily="34" charset="0"/>
              </a:rPr>
            </a:br>
            <a:br>
              <a:rPr lang="en-US" sz="4000" dirty="0">
                <a:latin typeface="Arial Black" panose="020B0A04020102020204" pitchFamily="34" charset="0"/>
              </a:rPr>
            </a:br>
            <a:br>
              <a:rPr lang="en-US" sz="4000" dirty="0">
                <a:latin typeface="Arial Black" panose="020B0A04020102020204" pitchFamily="34" charset="0"/>
              </a:rPr>
            </a:br>
            <a:r>
              <a:rPr lang="en-US" sz="4000" dirty="0">
                <a:latin typeface="Arial Black" panose="020B0A04020102020204" pitchFamily="34" charset="0"/>
              </a:rPr>
              <a:t>BASIC SAFETY RULES IN THE LABORATORY</a:t>
            </a:r>
            <a:endParaRPr lang="en-IN" sz="4000" dirty="0">
              <a:latin typeface="Arial Black" panose="020B0A04020102020204" pitchFamily="34" charset="0"/>
            </a:endParaRPr>
          </a:p>
        </p:txBody>
      </p:sp>
      <p:sp>
        <p:nvSpPr>
          <p:cNvPr id="3" name="Subtitle 2">
            <a:extLst>
              <a:ext uri="{FF2B5EF4-FFF2-40B4-BE49-F238E27FC236}">
                <a16:creationId xmlns:a16="http://schemas.microsoft.com/office/drawing/2014/main" id="{154D66A7-C0F8-CF31-DC5F-86DAFF45A28B}"/>
              </a:ext>
            </a:extLst>
          </p:cNvPr>
          <p:cNvSpPr>
            <a:spLocks noGrp="1"/>
          </p:cNvSpPr>
          <p:nvPr>
            <p:ph type="subTitle" idx="1"/>
          </p:nvPr>
        </p:nvSpPr>
        <p:spPr>
          <a:xfrm>
            <a:off x="1524000" y="3884103"/>
            <a:ext cx="9144000" cy="1283515"/>
          </a:xfrm>
        </p:spPr>
        <p:txBody>
          <a:bodyPr>
            <a:normAutofit/>
          </a:bodyPr>
          <a:lstStyle/>
          <a:p>
            <a:endParaRPr lang="en-US" sz="2800" b="1" dirty="0">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D20548C-C6B2-D9FF-DB28-D3A92C5A4308}"/>
              </a:ext>
            </a:extLst>
          </p:cNvPr>
          <p:cNvSpPr txBox="1"/>
          <p:nvPr/>
        </p:nvSpPr>
        <p:spPr>
          <a:xfrm>
            <a:off x="4227871" y="6262175"/>
            <a:ext cx="4218039"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BY: ALFRED AFRIYIE ASIEDU</a:t>
            </a:r>
            <a:endParaRPr lang="en-IN"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5959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6940F-C9A3-AFE3-AB3F-3F7EFC56746E}"/>
              </a:ext>
            </a:extLst>
          </p:cNvPr>
          <p:cNvSpPr>
            <a:spLocks noGrp="1"/>
          </p:cNvSpPr>
          <p:nvPr>
            <p:ph type="title"/>
          </p:nvPr>
        </p:nvSpPr>
        <p:spPr>
          <a:xfrm>
            <a:off x="838200" y="365126"/>
            <a:ext cx="10515600" cy="202434"/>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C4456D25-EAA5-6480-8F32-551E26D56D1D}"/>
              </a:ext>
            </a:extLst>
          </p:cNvPr>
          <p:cNvSpPr>
            <a:spLocks noGrp="1"/>
          </p:cNvSpPr>
          <p:nvPr>
            <p:ph sz="half" idx="1"/>
          </p:nvPr>
        </p:nvSpPr>
        <p:spPr>
          <a:xfrm>
            <a:off x="256309" y="835571"/>
            <a:ext cx="5593774" cy="5341391"/>
          </a:xfrm>
        </p:spPr>
        <p:txBody>
          <a:bodyPr>
            <a:normAutofit/>
          </a:bodyPr>
          <a:lstStyle/>
          <a:p>
            <a:r>
              <a:rPr lang="en-US" sz="2000" dirty="0">
                <a:latin typeface="Times New Roman" panose="02020603050405020304" pitchFamily="18" charset="0"/>
                <a:cs typeface="Times New Roman" panose="02020603050405020304" pitchFamily="18" charset="0"/>
              </a:rPr>
              <a:t>Avoid touching objects such as cell phones, door handles, bags, etc. while wearing gloves. </a:t>
            </a:r>
          </a:p>
          <a:p>
            <a:r>
              <a:rPr lang="en-IN" sz="2000" dirty="0">
                <a:latin typeface="Times New Roman" panose="02020603050405020304" pitchFamily="18" charset="0"/>
                <a:cs typeface="Times New Roman" panose="02020603050405020304" pitchFamily="18" charset="0"/>
              </a:rPr>
              <a:t>Do not put pencils, pens, or sheets in your mouth</a:t>
            </a: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A4F76087-CA59-1277-B3E4-0E09CA6B27A9}"/>
              </a:ext>
            </a:extLst>
          </p:cNvPr>
          <p:cNvSpPr>
            <a:spLocks noGrp="1"/>
          </p:cNvSpPr>
          <p:nvPr>
            <p:ph sz="half" idx="2"/>
          </p:nvPr>
        </p:nvSpPr>
        <p:spPr>
          <a:xfrm>
            <a:off x="6172200" y="835571"/>
            <a:ext cx="5181600" cy="5341392"/>
          </a:xfrm>
        </p:spPr>
        <p:txBody>
          <a:bodyPr>
            <a:normAutofit/>
          </a:bodyPr>
          <a:lstStyle/>
          <a:p>
            <a:r>
              <a:rPr lang="en-US" sz="2000" dirty="0">
                <a:latin typeface="Times New Roman" panose="02020603050405020304" pitchFamily="18" charset="0"/>
                <a:cs typeface="Times New Roman" panose="02020603050405020304" pitchFamily="18" charset="0"/>
              </a:rPr>
              <a:t>Do not eat or drink in the lab</a:t>
            </a:r>
          </a:p>
          <a:p>
            <a:r>
              <a:rPr lang="en-IN" sz="2000" dirty="0">
                <a:latin typeface="Times New Roman" panose="02020603050405020304" pitchFamily="18" charset="0"/>
                <a:cs typeface="Times New Roman" panose="02020603050405020304" pitchFamily="18" charset="0"/>
              </a:rPr>
              <a:t>Do not keep food in the lab</a:t>
            </a:r>
          </a:p>
        </p:txBody>
      </p:sp>
      <p:pic>
        <p:nvPicPr>
          <p:cNvPr id="11" name="Picture 10">
            <a:extLst>
              <a:ext uri="{FF2B5EF4-FFF2-40B4-BE49-F238E27FC236}">
                <a16:creationId xmlns:a16="http://schemas.microsoft.com/office/drawing/2014/main" id="{3B4B6952-353F-3840-4D4B-D521840F5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2197674"/>
            <a:ext cx="4301837" cy="3642017"/>
          </a:xfrm>
          <a:prstGeom prst="rect">
            <a:avLst/>
          </a:prstGeom>
        </p:spPr>
      </p:pic>
      <p:pic>
        <p:nvPicPr>
          <p:cNvPr id="13" name="Picture 12">
            <a:extLst>
              <a:ext uri="{FF2B5EF4-FFF2-40B4-BE49-F238E27FC236}">
                <a16:creationId xmlns:a16="http://schemas.microsoft.com/office/drawing/2014/main" id="{577D91A5-32AE-946F-D64F-2A142E164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8226" y="1589808"/>
            <a:ext cx="4399973" cy="4135583"/>
          </a:xfrm>
          <a:prstGeom prst="rect">
            <a:avLst/>
          </a:prstGeom>
        </p:spPr>
      </p:pic>
    </p:spTree>
    <p:extLst>
      <p:ext uri="{BB962C8B-B14F-4D97-AF65-F5344CB8AC3E}">
        <p14:creationId xmlns:p14="http://schemas.microsoft.com/office/powerpoint/2010/main" val="144155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4E45-6B1D-B496-BE6E-573D37DFDC3F}"/>
              </a:ext>
            </a:extLst>
          </p:cNvPr>
          <p:cNvSpPr>
            <a:spLocks noGrp="1"/>
          </p:cNvSpPr>
          <p:nvPr>
            <p:ph type="title"/>
          </p:nvPr>
        </p:nvSpPr>
        <p:spPr>
          <a:xfrm>
            <a:off x="838200" y="365126"/>
            <a:ext cx="10515600" cy="202433"/>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F4080302-1861-D080-7A9A-52138E825FDF}"/>
              </a:ext>
            </a:extLst>
          </p:cNvPr>
          <p:cNvSpPr>
            <a:spLocks noGrp="1"/>
          </p:cNvSpPr>
          <p:nvPr>
            <p:ph sz="half" idx="1"/>
          </p:nvPr>
        </p:nvSpPr>
        <p:spPr>
          <a:xfrm>
            <a:off x="838200" y="772510"/>
            <a:ext cx="5181600" cy="5404453"/>
          </a:xfrm>
        </p:spPr>
        <p:txBody>
          <a:bodyPr>
            <a:normAutofit/>
          </a:bodyPr>
          <a:lstStyle/>
          <a:p>
            <a:r>
              <a:rPr lang="en-US" sz="2000" dirty="0">
                <a:latin typeface="Times New Roman" panose="02020603050405020304" pitchFamily="18" charset="0"/>
                <a:cs typeface="Times New Roman" panose="02020603050405020304" pitchFamily="18" charset="0"/>
              </a:rPr>
              <a:t>Turn off gas burners after use</a:t>
            </a: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4" name="Content Placeholder 3">
            <a:extLst>
              <a:ext uri="{FF2B5EF4-FFF2-40B4-BE49-F238E27FC236}">
                <a16:creationId xmlns:a16="http://schemas.microsoft.com/office/drawing/2014/main" id="{A1E94662-D9A9-C2E4-FB1B-4017C55FE93E}"/>
              </a:ext>
            </a:extLst>
          </p:cNvPr>
          <p:cNvSpPr>
            <a:spLocks noGrp="1"/>
          </p:cNvSpPr>
          <p:nvPr>
            <p:ph sz="half" idx="2"/>
          </p:nvPr>
        </p:nvSpPr>
        <p:spPr>
          <a:xfrm>
            <a:off x="6172200" y="772510"/>
            <a:ext cx="5181600" cy="5404453"/>
          </a:xfrm>
        </p:spPr>
        <p:txBody>
          <a:bodyPr>
            <a:normAutofit/>
          </a:bodyPr>
          <a:lstStyle/>
          <a:p>
            <a:r>
              <a:rPr lang="en-US" sz="2000" dirty="0">
                <a:latin typeface="Times New Roman" panose="02020603050405020304" pitchFamily="18" charset="0"/>
                <a:cs typeface="Times New Roman" panose="02020603050405020304" pitchFamily="18" charset="0"/>
              </a:rPr>
              <a:t>Unplug electrical equipment after use </a:t>
            </a:r>
          </a:p>
          <a:p>
            <a:r>
              <a:rPr lang="en-US" sz="2000" dirty="0">
                <a:latin typeface="Times New Roman" panose="02020603050405020304" pitchFamily="18" charset="0"/>
                <a:cs typeface="Times New Roman" panose="02020603050405020304" pitchFamily="18" charset="0"/>
              </a:rPr>
              <a:t>Keep electrical cords and instruments away from water or liquids</a:t>
            </a:r>
          </a:p>
          <a:p>
            <a:pPr marL="0" indent="0">
              <a:buNone/>
            </a:pPr>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A4EDE55-BE42-88D6-799D-24CB6085B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939159"/>
            <a:ext cx="4359166" cy="2758965"/>
          </a:xfrm>
          <a:prstGeom prst="rect">
            <a:avLst/>
          </a:prstGeom>
        </p:spPr>
      </p:pic>
      <p:pic>
        <p:nvPicPr>
          <p:cNvPr id="8" name="Picture 7">
            <a:extLst>
              <a:ext uri="{FF2B5EF4-FFF2-40B4-BE49-F238E27FC236}">
                <a16:creationId xmlns:a16="http://schemas.microsoft.com/office/drawing/2014/main" id="{FBB95B6C-02E6-9E24-F9DA-BB9C5C350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44770"/>
            <a:ext cx="5334000" cy="3368457"/>
          </a:xfrm>
          <a:prstGeom prst="rect">
            <a:avLst/>
          </a:prstGeom>
        </p:spPr>
      </p:pic>
    </p:spTree>
    <p:extLst>
      <p:ext uri="{BB962C8B-B14F-4D97-AF65-F5344CB8AC3E}">
        <p14:creationId xmlns:p14="http://schemas.microsoft.com/office/powerpoint/2010/main" val="4284173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8C72E-796C-13C6-CD8A-8D285B8126EA}"/>
              </a:ext>
            </a:extLst>
          </p:cNvPr>
          <p:cNvSpPr>
            <a:spLocks noGrp="1"/>
          </p:cNvSpPr>
          <p:nvPr>
            <p:ph type="title"/>
          </p:nvPr>
        </p:nvSpPr>
        <p:spPr>
          <a:xfrm>
            <a:off x="838200" y="413980"/>
            <a:ext cx="10515600" cy="202434"/>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801E3117-D19A-70DA-C61F-7C7D7B52D76B}"/>
              </a:ext>
            </a:extLst>
          </p:cNvPr>
          <p:cNvSpPr>
            <a:spLocks noGrp="1"/>
          </p:cNvSpPr>
          <p:nvPr>
            <p:ph sz="half" idx="1"/>
          </p:nvPr>
        </p:nvSpPr>
        <p:spPr>
          <a:xfrm>
            <a:off x="838200" y="835572"/>
            <a:ext cx="5181600" cy="5341391"/>
          </a:xfrm>
        </p:spPr>
        <p:txBody>
          <a:bodyPr>
            <a:normAutofit/>
          </a:bodyPr>
          <a:lstStyle/>
          <a:p>
            <a:r>
              <a:rPr lang="en-US" sz="2000" dirty="0">
                <a:latin typeface="Times New Roman" panose="02020603050405020304" pitchFamily="18" charset="0"/>
                <a:cs typeface="Times New Roman" panose="02020603050405020304" pitchFamily="18" charset="0"/>
              </a:rPr>
              <a:t>Never touch, taste or smell a chemical in the lab </a:t>
            </a:r>
          </a:p>
          <a:p>
            <a:r>
              <a:rPr lang="en-US" sz="2000" dirty="0">
                <a:latin typeface="Times New Roman" panose="02020603050405020304" pitchFamily="18" charset="0"/>
                <a:cs typeface="Times New Roman" panose="02020603050405020304" pitchFamily="18" charset="0"/>
              </a:rPr>
              <a:t>Avoid mixing chemicals unless told to do so</a:t>
            </a:r>
          </a:p>
          <a:p>
            <a:r>
              <a:rPr lang="en-US" sz="2000" dirty="0">
                <a:latin typeface="Times New Roman" panose="02020603050405020304" pitchFamily="18" charset="0"/>
                <a:cs typeface="Times New Roman" panose="02020603050405020304" pitchFamily="18" charset="0"/>
              </a:rPr>
              <a:t>Close or seal chemical containers after use </a:t>
            </a: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14" name="Content Placeholder 13">
            <a:extLst>
              <a:ext uri="{FF2B5EF4-FFF2-40B4-BE49-F238E27FC236}">
                <a16:creationId xmlns:a16="http://schemas.microsoft.com/office/drawing/2014/main" id="{5C823138-EF0C-11C7-DB49-22F2BA50DFE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770949"/>
            <a:ext cx="5181600" cy="5251479"/>
          </a:xfrm>
        </p:spPr>
      </p:pic>
      <p:pic>
        <p:nvPicPr>
          <p:cNvPr id="16" name="Picture 15">
            <a:extLst>
              <a:ext uri="{FF2B5EF4-FFF2-40B4-BE49-F238E27FC236}">
                <a16:creationId xmlns:a16="http://schemas.microsoft.com/office/drawing/2014/main" id="{60E2A9E0-7809-DFC5-EA7E-FC778DD59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13" y="2424418"/>
            <a:ext cx="4471332" cy="3086281"/>
          </a:xfrm>
          <a:prstGeom prst="rect">
            <a:avLst/>
          </a:prstGeom>
        </p:spPr>
      </p:pic>
    </p:spTree>
    <p:extLst>
      <p:ext uri="{BB962C8B-B14F-4D97-AF65-F5344CB8AC3E}">
        <p14:creationId xmlns:p14="http://schemas.microsoft.com/office/powerpoint/2010/main" val="2925236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55231-08D1-F789-99B0-36733458D87C}"/>
              </a:ext>
            </a:extLst>
          </p:cNvPr>
          <p:cNvSpPr>
            <a:spLocks noGrp="1"/>
          </p:cNvSpPr>
          <p:nvPr>
            <p:ph type="title"/>
          </p:nvPr>
        </p:nvSpPr>
        <p:spPr>
          <a:xfrm>
            <a:off x="838200" y="365126"/>
            <a:ext cx="10515600" cy="438916"/>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B72D99B8-5D7B-1E71-3B9A-4ED1E53A0C8A}"/>
              </a:ext>
            </a:extLst>
          </p:cNvPr>
          <p:cNvSpPr>
            <a:spLocks noGrp="1"/>
          </p:cNvSpPr>
          <p:nvPr>
            <p:ph sz="half" idx="1"/>
          </p:nvPr>
        </p:nvSpPr>
        <p:spPr>
          <a:xfrm>
            <a:off x="838200" y="365126"/>
            <a:ext cx="5181600" cy="5811837"/>
          </a:xfrm>
        </p:spPr>
        <p:txBody>
          <a:bodyPr>
            <a:normAutofit/>
          </a:bodyPr>
          <a:lstStyle/>
          <a:p>
            <a:r>
              <a:rPr lang="en-US" sz="2000" dirty="0">
                <a:latin typeface="Times New Roman" panose="02020603050405020304" pitchFamily="18" charset="0"/>
                <a:cs typeface="Times New Roman" panose="02020603050405020304" pitchFamily="18" charset="0"/>
              </a:rPr>
              <a:t>Do not take cultures out of the lab</a:t>
            </a:r>
          </a:p>
          <a:p>
            <a:r>
              <a:rPr lang="en-US" sz="2000" dirty="0">
                <a:latin typeface="Times New Roman" panose="02020603050405020304" pitchFamily="18" charset="0"/>
                <a:cs typeface="Times New Roman" panose="02020603050405020304" pitchFamily="18" charset="0"/>
              </a:rPr>
              <a:t>Handle all cultures carefully since they are potentially pathogenic </a:t>
            </a:r>
          </a:p>
          <a:p>
            <a:r>
              <a:rPr lang="en-US" sz="2000" dirty="0">
                <a:latin typeface="Times New Roman" panose="02020603050405020304" pitchFamily="18" charset="0"/>
                <a:cs typeface="Times New Roman" panose="02020603050405020304" pitchFamily="18" charset="0"/>
              </a:rPr>
              <a:t>Keep liquid cultures and test tube rack to prevent spillage </a:t>
            </a:r>
          </a:p>
          <a:p>
            <a:r>
              <a:rPr lang="en-US" sz="2000" dirty="0">
                <a:latin typeface="Times New Roman" panose="02020603050405020304" pitchFamily="18" charset="0"/>
                <a:cs typeface="Times New Roman" panose="02020603050405020304" pitchFamily="18" charset="0"/>
              </a:rPr>
              <a:t>Wash your hands before and after every lab session</a:t>
            </a: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AB5813F7-1CAA-F88B-2C0F-B882D13E16A3}"/>
              </a:ext>
            </a:extLst>
          </p:cNvPr>
          <p:cNvSpPr>
            <a:spLocks noGrp="1"/>
          </p:cNvSpPr>
          <p:nvPr>
            <p:ph sz="half" idx="2"/>
          </p:nvPr>
        </p:nvSpPr>
        <p:spPr>
          <a:xfrm>
            <a:off x="6172200" y="365126"/>
            <a:ext cx="5181600" cy="5811837"/>
          </a:xfrm>
        </p:spPr>
        <p:txBody>
          <a:bodyPr>
            <a:normAutofit/>
          </a:bodyPr>
          <a:lstStyle/>
          <a:p>
            <a:r>
              <a:rPr lang="en-US" sz="2000" dirty="0">
                <a:latin typeface="Times New Roman" panose="02020603050405020304" pitchFamily="18" charset="0"/>
                <a:cs typeface="Times New Roman" panose="02020603050405020304" pitchFamily="18" charset="0"/>
              </a:rPr>
              <a:t>Do not engage in practical jokes or horseplay </a:t>
            </a:r>
          </a:p>
          <a:p>
            <a:r>
              <a:rPr lang="en-US" sz="2000" dirty="0">
                <a:latin typeface="Times New Roman" panose="02020603050405020304" pitchFamily="18" charset="0"/>
                <a:cs typeface="Times New Roman" panose="02020603050405020304" pitchFamily="18" charset="0"/>
              </a:rPr>
              <a:t>Keep nonessential books, bags, and other materials away from your work area</a:t>
            </a:r>
          </a:p>
          <a:p>
            <a:r>
              <a:rPr lang="en-US" sz="2000" dirty="0">
                <a:latin typeface="Times New Roman" panose="02020603050405020304" pitchFamily="18" charset="0"/>
                <a:cs typeface="Times New Roman" panose="02020603050405020304" pitchFamily="18" charset="0"/>
              </a:rPr>
              <a:t>Always disinfect benches and workspace by wiping with disinfectant, before and after work</a:t>
            </a:r>
          </a:p>
          <a:p>
            <a:r>
              <a:rPr lang="en-US" sz="2000" dirty="0">
                <a:latin typeface="Times New Roman" panose="02020603050405020304" pitchFamily="18" charset="0"/>
                <a:cs typeface="Times New Roman" panose="02020603050405020304" pitchFamily="18" charset="0"/>
              </a:rPr>
              <a:t>Dispose off waste according to instructions</a:t>
            </a:r>
          </a:p>
          <a:p>
            <a:r>
              <a:rPr lang="en-US" sz="2000" dirty="0">
                <a:latin typeface="Times New Roman" panose="02020603050405020304" pitchFamily="18" charset="0"/>
                <a:cs typeface="Times New Roman" panose="02020603050405020304" pitchFamily="18" charset="0"/>
              </a:rPr>
              <a:t>Report all accidents to the supervisor in the lab</a:t>
            </a:r>
          </a:p>
          <a:p>
            <a:pPr marL="0" indent="0">
              <a:buNone/>
            </a:pPr>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29F6DEC-5E3A-907F-FCF3-6FD1DDC039C6}"/>
              </a:ext>
            </a:extLst>
          </p:cNvPr>
          <p:cNvPicPr>
            <a:picLocks noChangeAspect="1"/>
          </p:cNvPicPr>
          <p:nvPr/>
        </p:nvPicPr>
        <p:blipFill>
          <a:blip r:embed="rId2">
            <a:extLst>
              <a:ext uri="{28A0092B-C50C-407E-A947-70E740481C1C}">
                <a14:useLocalDpi xmlns:a14="http://schemas.microsoft.com/office/drawing/2010/main" val="0"/>
              </a:ext>
            </a:extLst>
          </a:blip>
          <a:srcRect b="9221"/>
          <a:stretch/>
        </p:blipFill>
        <p:spPr>
          <a:xfrm>
            <a:off x="1059542" y="2946399"/>
            <a:ext cx="4363795" cy="2902607"/>
          </a:xfrm>
          <a:prstGeom prst="rect">
            <a:avLst/>
          </a:prstGeom>
        </p:spPr>
      </p:pic>
      <p:pic>
        <p:nvPicPr>
          <p:cNvPr id="5" name="Picture 4">
            <a:extLst>
              <a:ext uri="{FF2B5EF4-FFF2-40B4-BE49-F238E27FC236}">
                <a16:creationId xmlns:a16="http://schemas.microsoft.com/office/drawing/2014/main" id="{121CFFC5-37C4-2DFB-B9C5-7ADC9DE20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7886" y="3429000"/>
            <a:ext cx="4455885" cy="2624958"/>
          </a:xfrm>
          <a:prstGeom prst="rect">
            <a:avLst/>
          </a:prstGeom>
        </p:spPr>
      </p:pic>
    </p:spTree>
    <p:extLst>
      <p:ext uri="{BB962C8B-B14F-4D97-AF65-F5344CB8AC3E}">
        <p14:creationId xmlns:p14="http://schemas.microsoft.com/office/powerpoint/2010/main" val="1269244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D7137-6BDF-0228-5ECB-D6B66E9EFC5A}"/>
              </a:ext>
            </a:extLst>
          </p:cNvPr>
          <p:cNvSpPr>
            <a:spLocks noGrp="1"/>
          </p:cNvSpPr>
          <p:nvPr>
            <p:ph type="title"/>
          </p:nvPr>
        </p:nvSpPr>
        <p:spPr>
          <a:xfrm>
            <a:off x="838200" y="130629"/>
            <a:ext cx="10515600" cy="550409"/>
          </a:xfrm>
        </p:spPr>
        <p:txBody>
          <a:bodyPr>
            <a:normAutofit/>
          </a:bodyPr>
          <a:lstStyle/>
          <a:p>
            <a:pPr algn="ctr"/>
            <a:r>
              <a:rPr lang="en-US" sz="2800" dirty="0">
                <a:latin typeface="Arial Black" panose="020B0A04020102020204" pitchFamily="34" charset="0"/>
              </a:rPr>
              <a:t>SAFETY EQUIPMENT IN THE LAB</a:t>
            </a:r>
            <a:endParaRPr lang="en-IN" sz="28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BF5F742F-27EA-0E28-5505-9DB99B9B3553}"/>
              </a:ext>
            </a:extLst>
          </p:cNvPr>
          <p:cNvSpPr>
            <a:spLocks noGrp="1"/>
          </p:cNvSpPr>
          <p:nvPr>
            <p:ph sz="half" idx="1"/>
          </p:nvPr>
        </p:nvSpPr>
        <p:spPr>
          <a:xfrm>
            <a:off x="838200" y="1001486"/>
            <a:ext cx="5181600" cy="5175477"/>
          </a:xfrm>
        </p:spPr>
        <p:txBody>
          <a:bodyPr>
            <a:normAutofit/>
          </a:bodyPr>
          <a:lstStyle/>
          <a:p>
            <a:pPr marL="457200" indent="-457200" algn="ctr">
              <a:buFont typeface="+mj-lt"/>
              <a:buAutoNum type="arabicPeriod"/>
            </a:pPr>
            <a:r>
              <a:rPr lang="en-US" sz="2000" b="1" u="sng" dirty="0">
                <a:latin typeface="Times New Roman" panose="02020603050405020304" pitchFamily="18" charset="0"/>
                <a:cs typeface="Times New Roman" panose="02020603050405020304" pitchFamily="18" charset="0"/>
              </a:rPr>
              <a:t>BIOSAFETY CABINET (BSCs)</a:t>
            </a:r>
          </a:p>
          <a:p>
            <a:pPr marL="0" indent="0">
              <a:buNone/>
            </a:pPr>
            <a:r>
              <a:rPr lang="en-US" sz="2000" dirty="0">
                <a:latin typeface="Times New Roman" panose="02020603050405020304" pitchFamily="18" charset="0"/>
                <a:cs typeface="Times New Roman" panose="02020603050405020304" pitchFamily="18" charset="0"/>
              </a:rPr>
              <a:t>Enclosed, ventilated workspaces in the laboratory designed to protect personnel, samples, and the environment from biological hazards </a:t>
            </a:r>
          </a:p>
          <a:p>
            <a:pPr marL="0" indent="0">
              <a:buNone/>
            </a:pPr>
            <a:r>
              <a:rPr lang="en-US" sz="2000" b="1" dirty="0">
                <a:latin typeface="Times New Roman" panose="02020603050405020304" pitchFamily="18" charset="0"/>
                <a:cs typeface="Times New Roman" panose="02020603050405020304" pitchFamily="18" charset="0"/>
              </a:rPr>
              <a:t>Types of Biosafety cabinets </a:t>
            </a:r>
          </a:p>
          <a:p>
            <a:pPr marL="457200" indent="-457200">
              <a:buFont typeface="+mj-lt"/>
              <a:buAutoNum type="arabicPeriod"/>
            </a:pPr>
            <a:r>
              <a:rPr lang="en-US" sz="2000" b="1" dirty="0">
                <a:latin typeface="Times New Roman" panose="02020603050405020304" pitchFamily="18" charset="0"/>
                <a:cs typeface="Times New Roman" panose="02020603050405020304" pitchFamily="18" charset="0"/>
              </a:rPr>
              <a:t>Class I</a:t>
            </a:r>
            <a:r>
              <a:rPr lang="en-US" sz="2000" dirty="0">
                <a:latin typeface="Times New Roman" panose="02020603050405020304" pitchFamily="18" charset="0"/>
                <a:cs typeface="Times New Roman" panose="02020603050405020304" pitchFamily="18" charset="0"/>
              </a:rPr>
              <a:t> – Protects the personnel and the environment but not the sample</a:t>
            </a:r>
          </a:p>
          <a:p>
            <a:pPr marL="457200" indent="-457200">
              <a:buFont typeface="+mj-lt"/>
              <a:buAutoNum type="arabicPeriod"/>
            </a:pPr>
            <a:r>
              <a:rPr lang="en-IN" sz="2000" b="1" dirty="0">
                <a:latin typeface="Times New Roman" panose="02020603050405020304" pitchFamily="18" charset="0"/>
                <a:cs typeface="Times New Roman" panose="02020603050405020304" pitchFamily="18" charset="0"/>
              </a:rPr>
              <a:t>Class II </a:t>
            </a:r>
            <a:r>
              <a:rPr lang="en-IN" sz="2000" dirty="0">
                <a:latin typeface="Times New Roman" panose="02020603050405020304" pitchFamily="18" charset="0"/>
                <a:cs typeface="Times New Roman" panose="02020603050405020304" pitchFamily="18" charset="0"/>
              </a:rPr>
              <a:t>– Protects the user, sample, and environment (most common in medical labs)</a:t>
            </a:r>
          </a:p>
          <a:p>
            <a:pPr marL="457200" indent="-457200">
              <a:buFont typeface="+mj-lt"/>
              <a:buAutoNum type="arabicPeriod"/>
            </a:pPr>
            <a:r>
              <a:rPr lang="en-IN" sz="2000" b="1" dirty="0">
                <a:latin typeface="Times New Roman" panose="02020603050405020304" pitchFamily="18" charset="0"/>
                <a:cs typeface="Times New Roman" panose="02020603050405020304" pitchFamily="18" charset="0"/>
              </a:rPr>
              <a:t>Class III </a:t>
            </a:r>
            <a:r>
              <a:rPr lang="en-IN" sz="2000" dirty="0">
                <a:latin typeface="Times New Roman" panose="02020603050405020304" pitchFamily="18" charset="0"/>
                <a:cs typeface="Times New Roman" panose="02020603050405020304" pitchFamily="18" charset="0"/>
              </a:rPr>
              <a:t>– Provides maximum protection for highly hazardous agents </a:t>
            </a:r>
          </a:p>
        </p:txBody>
      </p:sp>
      <p:pic>
        <p:nvPicPr>
          <p:cNvPr id="6" name="Content Placeholder 5">
            <a:extLst>
              <a:ext uri="{FF2B5EF4-FFF2-40B4-BE49-F238E27FC236}">
                <a16:creationId xmlns:a16="http://schemas.microsoft.com/office/drawing/2014/main" id="{3856F0E3-185A-4E8A-2CB9-E671CEFD396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34744" y="1378856"/>
            <a:ext cx="5181600" cy="4339773"/>
          </a:xfrm>
        </p:spPr>
      </p:pic>
    </p:spTree>
    <p:extLst>
      <p:ext uri="{BB962C8B-B14F-4D97-AF65-F5344CB8AC3E}">
        <p14:creationId xmlns:p14="http://schemas.microsoft.com/office/powerpoint/2010/main" val="4072923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AD2B6-BCEB-B3C7-278F-88FC15983429}"/>
              </a:ext>
            </a:extLst>
          </p:cNvPr>
          <p:cNvSpPr>
            <a:spLocks noGrp="1"/>
          </p:cNvSpPr>
          <p:nvPr>
            <p:ph type="title"/>
          </p:nvPr>
        </p:nvSpPr>
        <p:spPr>
          <a:xfrm>
            <a:off x="914400" y="0"/>
            <a:ext cx="10515600" cy="246743"/>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29917B4E-5AAF-3874-854F-F38037228447}"/>
              </a:ext>
            </a:extLst>
          </p:cNvPr>
          <p:cNvSpPr>
            <a:spLocks noGrp="1"/>
          </p:cNvSpPr>
          <p:nvPr>
            <p:ph sz="half" idx="1"/>
          </p:nvPr>
        </p:nvSpPr>
        <p:spPr>
          <a:xfrm>
            <a:off x="838200" y="798286"/>
            <a:ext cx="5181600" cy="4760685"/>
          </a:xfrm>
        </p:spPr>
        <p:txBody>
          <a:bodyPr>
            <a:normAutofit/>
          </a:bodyPr>
          <a:lstStyle/>
          <a:p>
            <a:pPr marL="0" indent="0" algn="ctr">
              <a:buNone/>
            </a:pPr>
            <a:r>
              <a:rPr lang="en-US" sz="2000" b="1" u="sng" dirty="0">
                <a:latin typeface="Times New Roman" panose="02020603050405020304" pitchFamily="18" charset="0"/>
                <a:cs typeface="Times New Roman" panose="02020603050405020304" pitchFamily="18" charset="0"/>
              </a:rPr>
              <a:t>CLASS I - BIOSAFETY CABINET AIRFLOW</a:t>
            </a:r>
          </a:p>
          <a:p>
            <a:pPr marL="0" indent="0" algn="ctr">
              <a:buNone/>
            </a:pPr>
            <a:endParaRPr lang="en-US" sz="2000" b="1" u="sng"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IN" sz="2000" b="1" dirty="0">
                <a:latin typeface="Times New Roman" panose="02020603050405020304" pitchFamily="18" charset="0"/>
                <a:cs typeface="Times New Roman" panose="02020603050405020304" pitchFamily="18" charset="0"/>
              </a:rPr>
              <a:t>Inward Airflow </a:t>
            </a:r>
            <a:r>
              <a:rPr lang="en-IN" sz="2000" dirty="0">
                <a:latin typeface="Times New Roman" panose="02020603050405020304" pitchFamily="18" charset="0"/>
                <a:cs typeface="Times New Roman" panose="02020603050405020304" pitchFamily="18" charset="0"/>
              </a:rPr>
              <a:t>– Room air is drawn into the cabinet through the open front, pushing airborne contaminants away from the operator</a:t>
            </a:r>
          </a:p>
          <a:p>
            <a:pPr>
              <a:buFont typeface="Wingdings" panose="05000000000000000000" pitchFamily="2" charset="2"/>
              <a:buChar char="v"/>
            </a:pPr>
            <a:r>
              <a:rPr lang="en-IN" sz="2000" b="1" dirty="0">
                <a:latin typeface="Times New Roman" panose="02020603050405020304" pitchFamily="18" charset="0"/>
                <a:cs typeface="Times New Roman" panose="02020603050405020304" pitchFamily="18" charset="0"/>
              </a:rPr>
              <a:t>HEPA filtration </a:t>
            </a:r>
            <a:r>
              <a:rPr lang="en-IN" sz="2000" dirty="0">
                <a:latin typeface="Times New Roman" panose="02020603050405020304" pitchFamily="18" charset="0"/>
                <a:cs typeface="Times New Roman" panose="02020603050405020304" pitchFamily="18" charset="0"/>
              </a:rPr>
              <a:t>– the air is pulled through the filter, where it traps 99.97% of particles that are 0.3 microns in size</a:t>
            </a:r>
          </a:p>
          <a:p>
            <a:pPr>
              <a:buFont typeface="Wingdings" panose="05000000000000000000" pitchFamily="2" charset="2"/>
              <a:buChar char="v"/>
            </a:pPr>
            <a:r>
              <a:rPr lang="en-IN" sz="2000" b="1" dirty="0">
                <a:latin typeface="Times New Roman" panose="02020603050405020304" pitchFamily="18" charset="0"/>
                <a:cs typeface="Times New Roman" panose="02020603050405020304" pitchFamily="18" charset="0"/>
              </a:rPr>
              <a:t>Exhaustion</a:t>
            </a:r>
            <a:r>
              <a:rPr lang="en-IN" sz="2000" dirty="0">
                <a:latin typeface="Times New Roman" panose="02020603050405020304" pitchFamily="18" charset="0"/>
                <a:cs typeface="Times New Roman" panose="02020603050405020304" pitchFamily="18" charset="0"/>
              </a:rPr>
              <a:t> – the filtered air is exhausted outside the cabinet, either back into the room or through an externally connected duct </a:t>
            </a: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DE81E7E5-4E7D-49D3-DD52-FA0F19D0F3A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60458" y="798286"/>
            <a:ext cx="4659086" cy="4760685"/>
          </a:xfrm>
          <a:prstGeom prst="rect">
            <a:avLst/>
          </a:prstGeom>
        </p:spPr>
      </p:pic>
    </p:spTree>
    <p:extLst>
      <p:ext uri="{BB962C8B-B14F-4D97-AF65-F5344CB8AC3E}">
        <p14:creationId xmlns:p14="http://schemas.microsoft.com/office/powerpoint/2010/main" val="2455461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4A195-ECA3-83A9-5325-CE6071462754}"/>
              </a:ext>
            </a:extLst>
          </p:cNvPr>
          <p:cNvSpPr>
            <a:spLocks noGrp="1"/>
          </p:cNvSpPr>
          <p:nvPr>
            <p:ph type="title"/>
          </p:nvPr>
        </p:nvSpPr>
        <p:spPr>
          <a:xfrm>
            <a:off x="762000" y="0"/>
            <a:ext cx="10515600" cy="203200"/>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EB93D170-73CD-6DB1-695D-BA7FBEC987DD}"/>
              </a:ext>
            </a:extLst>
          </p:cNvPr>
          <p:cNvSpPr>
            <a:spLocks noGrp="1"/>
          </p:cNvSpPr>
          <p:nvPr>
            <p:ph sz="half" idx="1"/>
          </p:nvPr>
        </p:nvSpPr>
        <p:spPr>
          <a:xfrm>
            <a:off x="838200" y="827314"/>
            <a:ext cx="4764314" cy="5349649"/>
          </a:xfrm>
        </p:spPr>
        <p:txBody>
          <a:bodyPr>
            <a:normAutofit/>
          </a:bodyPr>
          <a:lstStyle/>
          <a:p>
            <a:pPr algn="ctr">
              <a:buFont typeface="Wingdings" panose="05000000000000000000" pitchFamily="2" charset="2"/>
              <a:buChar char="Ø"/>
            </a:pPr>
            <a:r>
              <a:rPr lang="en-US" sz="2000" b="1" u="sng" dirty="0">
                <a:latin typeface="Times New Roman" panose="02020603050405020304" pitchFamily="18" charset="0"/>
                <a:cs typeface="Times New Roman" panose="02020603050405020304" pitchFamily="18" charset="0"/>
              </a:rPr>
              <a:t>CLASS II – BIOSAFETY CABINET AIRFLOW</a:t>
            </a:r>
          </a:p>
          <a:p>
            <a:pPr>
              <a:buFont typeface="Wingdings" panose="05000000000000000000" pitchFamily="2" charset="2"/>
              <a:buChar char="v"/>
            </a:pPr>
            <a:r>
              <a:rPr lang="en-IN" sz="2000" b="1" dirty="0">
                <a:latin typeface="Times New Roman" panose="02020603050405020304" pitchFamily="18" charset="0"/>
                <a:cs typeface="Times New Roman" panose="02020603050405020304" pitchFamily="18" charset="0"/>
              </a:rPr>
              <a:t>Inward airflow</a:t>
            </a:r>
            <a:r>
              <a:rPr lang="en-IN" sz="2000" dirty="0">
                <a:latin typeface="Times New Roman" panose="02020603050405020304" pitchFamily="18" charset="0"/>
                <a:cs typeface="Times New Roman" panose="02020603050405020304" pitchFamily="18" charset="0"/>
              </a:rPr>
              <a:t> – air in the room is drawn into the cabinet through the front open, preventing airborne contaminants from escaping </a:t>
            </a:r>
          </a:p>
          <a:p>
            <a:pPr>
              <a:buFont typeface="Wingdings" panose="05000000000000000000" pitchFamily="2" charset="2"/>
              <a:buChar char="v"/>
            </a:pPr>
            <a:r>
              <a:rPr lang="en-IN" sz="2000" b="1" dirty="0">
                <a:latin typeface="Times New Roman" panose="02020603050405020304" pitchFamily="18" charset="0"/>
                <a:cs typeface="Times New Roman" panose="02020603050405020304" pitchFamily="18" charset="0"/>
              </a:rPr>
              <a:t>Downward laminar airflow</a:t>
            </a:r>
            <a:r>
              <a:rPr lang="en-IN" sz="2000" dirty="0">
                <a:latin typeface="Times New Roman" panose="02020603050405020304" pitchFamily="18" charset="0"/>
                <a:cs typeface="Times New Roman" panose="02020603050405020304" pitchFamily="18" charset="0"/>
              </a:rPr>
              <a:t> – HEPA-filtered air flows vertically downward, protecting the sample from contamination</a:t>
            </a:r>
          </a:p>
          <a:p>
            <a:pPr>
              <a:buFont typeface="Wingdings" panose="05000000000000000000" pitchFamily="2" charset="2"/>
              <a:buChar char="v"/>
            </a:pPr>
            <a:r>
              <a:rPr lang="en-IN" sz="2000" b="1" dirty="0">
                <a:latin typeface="Times New Roman" panose="02020603050405020304" pitchFamily="18" charset="0"/>
                <a:cs typeface="Times New Roman" panose="02020603050405020304" pitchFamily="18" charset="0"/>
              </a:rPr>
              <a:t>HEPA filtration </a:t>
            </a:r>
            <a:r>
              <a:rPr lang="en-IN" sz="2000" dirty="0">
                <a:latin typeface="Times New Roman" panose="02020603050405020304" pitchFamily="18" charset="0"/>
                <a:cs typeface="Times New Roman" panose="02020603050405020304" pitchFamily="18" charset="0"/>
              </a:rPr>
              <a:t>– both incoming air and exhaust air are filtered through the HEPA filter to remove airborne particles before being recirculated or exhausted outside</a:t>
            </a:r>
          </a:p>
        </p:txBody>
      </p:sp>
      <p:pic>
        <p:nvPicPr>
          <p:cNvPr id="6" name="Content Placeholder 5">
            <a:extLst>
              <a:ext uri="{FF2B5EF4-FFF2-40B4-BE49-F238E27FC236}">
                <a16:creationId xmlns:a16="http://schemas.microsoft.com/office/drawing/2014/main" id="{FE7FB404-B8FF-7E5D-C6B9-1D740C3186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776687" y="827314"/>
            <a:ext cx="5129738" cy="5036457"/>
          </a:xfrm>
        </p:spPr>
      </p:pic>
    </p:spTree>
    <p:extLst>
      <p:ext uri="{BB962C8B-B14F-4D97-AF65-F5344CB8AC3E}">
        <p14:creationId xmlns:p14="http://schemas.microsoft.com/office/powerpoint/2010/main" val="3120337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5D730-780F-6B1C-749F-2678B6922DC0}"/>
              </a:ext>
            </a:extLst>
          </p:cNvPr>
          <p:cNvSpPr>
            <a:spLocks noGrp="1"/>
          </p:cNvSpPr>
          <p:nvPr>
            <p:ph type="title"/>
          </p:nvPr>
        </p:nvSpPr>
        <p:spPr>
          <a:xfrm>
            <a:off x="838200" y="0"/>
            <a:ext cx="10515600" cy="186418"/>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7207DE9A-AB0D-D37A-C075-C899F6BB939C}"/>
              </a:ext>
            </a:extLst>
          </p:cNvPr>
          <p:cNvSpPr>
            <a:spLocks noGrp="1"/>
          </p:cNvSpPr>
          <p:nvPr>
            <p:ph sz="half" idx="1"/>
          </p:nvPr>
        </p:nvSpPr>
        <p:spPr>
          <a:xfrm>
            <a:off x="838200" y="769257"/>
            <a:ext cx="5181600" cy="5407706"/>
          </a:xfrm>
        </p:spPr>
        <p:txBody>
          <a:bodyPr>
            <a:normAutofit lnSpcReduction="10000"/>
          </a:bodyPr>
          <a:lstStyle/>
          <a:p>
            <a:pPr algn="ctr">
              <a:buFont typeface="Wingdings" panose="05000000000000000000" pitchFamily="2" charset="2"/>
              <a:buChar char="Ø"/>
            </a:pPr>
            <a:r>
              <a:rPr lang="en-US" sz="2000" b="1" u="sng" dirty="0">
                <a:latin typeface="Times New Roman" panose="02020603050405020304" pitchFamily="18" charset="0"/>
                <a:cs typeface="Times New Roman" panose="02020603050405020304" pitchFamily="18" charset="0"/>
              </a:rPr>
              <a:t>CLASS III – BIOSAFETY CABINET AIRFLOW</a:t>
            </a:r>
          </a:p>
          <a:p>
            <a:pPr>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Fully enclosed system </a:t>
            </a:r>
            <a:r>
              <a:rPr lang="en-US" sz="2000" dirty="0">
                <a:latin typeface="Times New Roman" panose="02020603050405020304" pitchFamily="18" charset="0"/>
                <a:cs typeface="Times New Roman" panose="02020603050405020304" pitchFamily="18" charset="0"/>
              </a:rPr>
              <a:t>– the cabinet is totally sealed from the environment. Work is conducted through a glove box attached to the cabinet</a:t>
            </a:r>
          </a:p>
          <a:p>
            <a:pPr>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HEPA-filtered air supply </a:t>
            </a:r>
            <a:r>
              <a:rPr lang="en-US" sz="2000" dirty="0">
                <a:latin typeface="Times New Roman" panose="02020603050405020304" pitchFamily="18" charset="0"/>
                <a:cs typeface="Times New Roman" panose="02020603050405020304" pitchFamily="18" charset="0"/>
              </a:rPr>
              <a:t>– Clean, HEPA-filtered air enters to maintain a sterile working environment. Thus, both incoming and exhaust air are filtered to remove airborne particles </a:t>
            </a:r>
          </a:p>
          <a:p>
            <a:pPr>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Negative pressure </a:t>
            </a:r>
            <a:r>
              <a:rPr lang="en-US" sz="2000" dirty="0">
                <a:latin typeface="Times New Roman" panose="02020603050405020304" pitchFamily="18" charset="0"/>
                <a:cs typeface="Times New Roman" panose="02020603050405020304" pitchFamily="18" charset="0"/>
              </a:rPr>
              <a:t>– the cabinet operates under negative pressure to ensure air flows inward, while protecting the operator and the environment</a:t>
            </a:r>
          </a:p>
          <a:p>
            <a:pPr>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Double HEPA-filtered exhaust </a:t>
            </a:r>
            <a:r>
              <a:rPr lang="en-US" sz="2000" dirty="0">
                <a:latin typeface="Times New Roman" panose="02020603050405020304" pitchFamily="18" charset="0"/>
                <a:cs typeface="Times New Roman" panose="02020603050405020304" pitchFamily="18" charset="0"/>
              </a:rPr>
              <a:t>– exhaust air is safely discharged to the environment through double HEPA filters, thus ensuring complete containment of hazardous agents </a:t>
            </a:r>
          </a:p>
        </p:txBody>
      </p:sp>
      <p:pic>
        <p:nvPicPr>
          <p:cNvPr id="6" name="Content Placeholder 5">
            <a:extLst>
              <a:ext uri="{FF2B5EF4-FFF2-40B4-BE49-F238E27FC236}">
                <a16:creationId xmlns:a16="http://schemas.microsoft.com/office/drawing/2014/main" id="{E01F4E97-B4A4-8D03-D315-2D05971D05C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71771" y="955676"/>
            <a:ext cx="4688115" cy="4864553"/>
          </a:xfrm>
        </p:spPr>
      </p:pic>
    </p:spTree>
    <p:extLst>
      <p:ext uri="{BB962C8B-B14F-4D97-AF65-F5344CB8AC3E}">
        <p14:creationId xmlns:p14="http://schemas.microsoft.com/office/powerpoint/2010/main" val="3035617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7673-27E3-12C1-3CDE-314EE214E840}"/>
              </a:ext>
            </a:extLst>
          </p:cNvPr>
          <p:cNvSpPr>
            <a:spLocks noGrp="1"/>
          </p:cNvSpPr>
          <p:nvPr>
            <p:ph type="title"/>
          </p:nvPr>
        </p:nvSpPr>
        <p:spPr>
          <a:xfrm>
            <a:off x="838200" y="116114"/>
            <a:ext cx="10515600" cy="319315"/>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6488CFDB-4572-061B-2814-8B6C57204B73}"/>
              </a:ext>
            </a:extLst>
          </p:cNvPr>
          <p:cNvSpPr>
            <a:spLocks noGrp="1"/>
          </p:cNvSpPr>
          <p:nvPr>
            <p:ph sz="half" idx="1"/>
          </p:nvPr>
        </p:nvSpPr>
        <p:spPr>
          <a:xfrm>
            <a:off x="838200" y="740229"/>
            <a:ext cx="5181600" cy="5436734"/>
          </a:xfrm>
        </p:spPr>
        <p:txBody>
          <a:bodyPr>
            <a:normAutofit/>
          </a:bodyPr>
          <a:lstStyle/>
          <a:p>
            <a:pPr marL="457200" indent="-457200" algn="ctr">
              <a:buFont typeface="+mj-lt"/>
              <a:buAutoNum type="arabicPeriod" startAt="2"/>
            </a:pPr>
            <a:r>
              <a:rPr lang="en-US" sz="2000" b="1" u="sng" dirty="0">
                <a:latin typeface="Times New Roman" panose="02020603050405020304" pitchFamily="18" charset="0"/>
                <a:cs typeface="Times New Roman" panose="02020603050405020304" pitchFamily="18" charset="0"/>
              </a:rPr>
              <a:t>FUME HOOD</a:t>
            </a:r>
          </a:p>
          <a:p>
            <a:pPr marL="0" indent="0">
              <a:buNone/>
            </a:pPr>
            <a:r>
              <a:rPr lang="en-IN" sz="2000" dirty="0">
                <a:latin typeface="Times New Roman" panose="02020603050405020304" pitchFamily="18" charset="0"/>
                <a:cs typeface="Times New Roman" panose="02020603050405020304" pitchFamily="18" charset="0"/>
              </a:rPr>
              <a:t>A ventilated enclosure that protects the operator from hazardous fumes, vapours, dust, and airborne contaminants through controlled air flow.</a:t>
            </a:r>
          </a:p>
          <a:p>
            <a:pPr marL="0" indent="0">
              <a:buNone/>
            </a:pPr>
            <a:r>
              <a:rPr lang="en-IN" sz="2000" b="1" dirty="0">
                <a:latin typeface="Times New Roman" panose="02020603050405020304" pitchFamily="18" charset="0"/>
                <a:cs typeface="Times New Roman" panose="02020603050405020304" pitchFamily="18" charset="0"/>
              </a:rPr>
              <a:t> When to use a fume hood?</a:t>
            </a:r>
          </a:p>
          <a:p>
            <a:r>
              <a:rPr lang="en-IN" sz="2000" dirty="0">
                <a:latin typeface="Times New Roman" panose="02020603050405020304" pitchFamily="18" charset="0"/>
                <a:cs typeface="Times New Roman" panose="02020603050405020304" pitchFamily="18" charset="0"/>
              </a:rPr>
              <a:t>When working with volatile liquids or chemicals </a:t>
            </a:r>
          </a:p>
          <a:p>
            <a:r>
              <a:rPr lang="en-IN" sz="2000" dirty="0">
                <a:latin typeface="Times New Roman" panose="02020603050405020304" pitchFamily="18" charset="0"/>
                <a:cs typeface="Times New Roman" panose="02020603050405020304" pitchFamily="18" charset="0"/>
              </a:rPr>
              <a:t>When working with toxic compounds </a:t>
            </a:r>
          </a:p>
          <a:p>
            <a:r>
              <a:rPr lang="en-IN" sz="2000" dirty="0">
                <a:latin typeface="Times New Roman" panose="02020603050405020304" pitchFamily="18" charset="0"/>
                <a:cs typeface="Times New Roman" panose="02020603050405020304" pitchFamily="18" charset="0"/>
              </a:rPr>
              <a:t>When working with compounds with a boiling point below 120 degrees Celsius. </a:t>
            </a:r>
          </a:p>
          <a:p>
            <a:pPr marL="0" indent="0">
              <a:buNone/>
            </a:pPr>
            <a:r>
              <a:rPr lang="en-IN" sz="2000" b="1" dirty="0">
                <a:latin typeface="Times New Roman" panose="02020603050405020304" pitchFamily="18" charset="0"/>
                <a:cs typeface="Times New Roman" panose="02020603050405020304" pitchFamily="18" charset="0"/>
              </a:rPr>
              <a:t>Airflow mechanism</a:t>
            </a:r>
          </a:p>
          <a:p>
            <a:pPr marL="0" indent="0">
              <a:buNone/>
            </a:pPr>
            <a:r>
              <a:rPr lang="en-IN" sz="2000" dirty="0">
                <a:latin typeface="Times New Roman" panose="02020603050405020304" pitchFamily="18" charset="0"/>
                <a:cs typeface="Times New Roman" panose="02020603050405020304" pitchFamily="18" charset="0"/>
              </a:rPr>
              <a:t>The hood pulls air away from the user into the enclosure with a blower. The fume hood then filters the air and exhausts it through the outdoor system</a:t>
            </a:r>
          </a:p>
        </p:txBody>
      </p:sp>
      <p:pic>
        <p:nvPicPr>
          <p:cNvPr id="6" name="Content Placeholder 5">
            <a:extLst>
              <a:ext uri="{FF2B5EF4-FFF2-40B4-BE49-F238E27FC236}">
                <a16:creationId xmlns:a16="http://schemas.microsoft.com/office/drawing/2014/main" id="{9FD56E05-8AEE-4161-9249-CFACD3E045C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58857" y="1161143"/>
            <a:ext cx="4557486" cy="4281714"/>
          </a:xfrm>
        </p:spPr>
      </p:pic>
    </p:spTree>
    <p:extLst>
      <p:ext uri="{BB962C8B-B14F-4D97-AF65-F5344CB8AC3E}">
        <p14:creationId xmlns:p14="http://schemas.microsoft.com/office/powerpoint/2010/main" val="3703310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137F1-E114-F0F2-4186-82D2B52D96DD}"/>
              </a:ext>
            </a:extLst>
          </p:cNvPr>
          <p:cNvSpPr>
            <a:spLocks noGrp="1"/>
          </p:cNvSpPr>
          <p:nvPr>
            <p:ph type="title"/>
          </p:nvPr>
        </p:nvSpPr>
        <p:spPr>
          <a:xfrm>
            <a:off x="838200" y="0"/>
            <a:ext cx="10515600" cy="315912"/>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EAF90637-0BF5-6124-3E2A-A7B477BF5C57}"/>
              </a:ext>
            </a:extLst>
          </p:cNvPr>
          <p:cNvSpPr>
            <a:spLocks noGrp="1"/>
          </p:cNvSpPr>
          <p:nvPr>
            <p:ph sz="half" idx="1"/>
          </p:nvPr>
        </p:nvSpPr>
        <p:spPr>
          <a:xfrm>
            <a:off x="838200" y="537029"/>
            <a:ext cx="5181600" cy="5639934"/>
          </a:xfrm>
        </p:spPr>
        <p:txBody>
          <a:bodyPr>
            <a:normAutofit/>
          </a:bodyPr>
          <a:lstStyle/>
          <a:p>
            <a:pPr algn="ctr">
              <a:buFont typeface="Wingdings" panose="05000000000000000000" pitchFamily="2" charset="2"/>
              <a:buChar char="Ø"/>
            </a:pPr>
            <a:r>
              <a:rPr lang="en-US" sz="2000" b="1" u="sng" dirty="0">
                <a:latin typeface="Times New Roman" panose="02020603050405020304" pitchFamily="18" charset="0"/>
                <a:cs typeface="Times New Roman" panose="02020603050405020304" pitchFamily="18" charset="0"/>
              </a:rPr>
              <a:t>EMERGENCY SHOWERS AND EYEWASH</a:t>
            </a:r>
            <a:endParaRPr lang="en-US"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Critical for immediate decontamination of chemical spills and splashes</a:t>
            </a:r>
          </a:p>
          <a:p>
            <a:pPr marL="0" indent="0">
              <a:buNone/>
            </a:pPr>
            <a:r>
              <a:rPr lang="en-IN" sz="2000" b="1" dirty="0">
                <a:latin typeface="Times New Roman" panose="02020603050405020304" pitchFamily="18" charset="0"/>
                <a:cs typeface="Times New Roman" panose="02020603050405020304" pitchFamily="18" charset="0"/>
              </a:rPr>
              <a:t>Emergency showers </a:t>
            </a:r>
            <a:r>
              <a:rPr lang="en-IN" sz="2000" dirty="0">
                <a:latin typeface="Times New Roman" panose="02020603050405020304" pitchFamily="18" charset="0"/>
                <a:cs typeface="Times New Roman" panose="02020603050405020304" pitchFamily="18" charset="0"/>
              </a:rPr>
              <a:t>– to rinse chemicals off the body</a:t>
            </a:r>
          </a:p>
          <a:p>
            <a:pPr marL="0" indent="0">
              <a:buNone/>
            </a:pPr>
            <a:r>
              <a:rPr lang="en-IN" sz="2000" b="1" dirty="0">
                <a:latin typeface="Times New Roman" panose="02020603050405020304" pitchFamily="18" charset="0"/>
                <a:cs typeface="Times New Roman" panose="02020603050405020304" pitchFamily="18" charset="0"/>
              </a:rPr>
              <a:t>Eyewash stations</a:t>
            </a:r>
            <a:r>
              <a:rPr lang="en-IN" sz="2000" dirty="0">
                <a:latin typeface="Times New Roman" panose="02020603050405020304" pitchFamily="18" charset="0"/>
                <a:cs typeface="Times New Roman" panose="02020603050405020304" pitchFamily="18" charset="0"/>
              </a:rPr>
              <a:t> – used to wash chemicals or debris from the eyes</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b="1" u="sng" dirty="0">
                <a:latin typeface="Times New Roman" panose="02020603050405020304" pitchFamily="18" charset="0"/>
                <a:cs typeface="Times New Roman" panose="02020603050405020304" pitchFamily="18" charset="0"/>
              </a:rPr>
              <a:t>Chemical Spill Kits</a:t>
            </a:r>
          </a:p>
          <a:p>
            <a:pPr marL="0" indent="0">
              <a:buNone/>
            </a:pPr>
            <a:r>
              <a:rPr lang="en-IN" sz="2000" dirty="0">
                <a:latin typeface="Times New Roman" panose="02020603050405020304" pitchFamily="18" charset="0"/>
                <a:cs typeface="Times New Roman" panose="02020603050405020304" pitchFamily="18" charset="0"/>
              </a:rPr>
              <a:t>Contain materials to safely clean up chemical spills </a:t>
            </a:r>
          </a:p>
          <a:p>
            <a:pPr marL="0" indent="0">
              <a:buNone/>
            </a:pPr>
            <a:r>
              <a:rPr lang="en-IN" sz="2000" dirty="0">
                <a:latin typeface="Times New Roman" panose="02020603050405020304" pitchFamily="18" charset="0"/>
                <a:cs typeface="Times New Roman" panose="02020603050405020304" pitchFamily="18" charset="0"/>
              </a:rPr>
              <a:t>It contains </a:t>
            </a:r>
            <a:r>
              <a:rPr lang="en-IN" sz="2000" i="1" dirty="0">
                <a:latin typeface="Times New Roman" panose="02020603050405020304" pitchFamily="18" charset="0"/>
                <a:cs typeface="Times New Roman" panose="02020603050405020304" pitchFamily="18" charset="0"/>
              </a:rPr>
              <a:t>absorbent materials </a:t>
            </a:r>
            <a:r>
              <a:rPr lang="en-IN" sz="2000" dirty="0">
                <a:latin typeface="Times New Roman" panose="02020603050405020304" pitchFamily="18" charset="0"/>
                <a:cs typeface="Times New Roman" panose="02020603050405020304" pitchFamily="18" charset="0"/>
              </a:rPr>
              <a:t>like wipes, </a:t>
            </a:r>
            <a:r>
              <a:rPr lang="en-IN" sz="2000" i="1" dirty="0">
                <a:latin typeface="Times New Roman" panose="02020603050405020304" pitchFamily="18" charset="0"/>
                <a:cs typeface="Times New Roman" panose="02020603050405020304" pitchFamily="18" charset="0"/>
              </a:rPr>
              <a:t>neutralizing agents </a:t>
            </a:r>
            <a:r>
              <a:rPr lang="en-IN" sz="2000" dirty="0">
                <a:latin typeface="Times New Roman" panose="02020603050405020304" pitchFamily="18" charset="0"/>
                <a:cs typeface="Times New Roman" panose="02020603050405020304" pitchFamily="18" charset="0"/>
              </a:rPr>
              <a:t>for acids or bases, </a:t>
            </a:r>
            <a:r>
              <a:rPr lang="en-IN" sz="2000" i="1" dirty="0">
                <a:latin typeface="Times New Roman" panose="02020603050405020304" pitchFamily="18" charset="0"/>
                <a:cs typeface="Times New Roman" panose="02020603050405020304" pitchFamily="18" charset="0"/>
              </a:rPr>
              <a:t>PPE</a:t>
            </a:r>
            <a:r>
              <a:rPr lang="en-IN" sz="2000" dirty="0">
                <a:latin typeface="Times New Roman" panose="02020603050405020304" pitchFamily="18" charset="0"/>
                <a:cs typeface="Times New Roman" panose="02020603050405020304" pitchFamily="18" charset="0"/>
              </a:rPr>
              <a:t> such as gloves, </a:t>
            </a:r>
            <a:r>
              <a:rPr lang="en-IN" sz="2000" i="1" dirty="0">
                <a:latin typeface="Times New Roman" panose="02020603050405020304" pitchFamily="18" charset="0"/>
                <a:cs typeface="Times New Roman" panose="02020603050405020304" pitchFamily="18" charset="0"/>
              </a:rPr>
              <a:t>Disposal bags and containers</a:t>
            </a:r>
          </a:p>
        </p:txBody>
      </p:sp>
      <p:pic>
        <p:nvPicPr>
          <p:cNvPr id="6" name="Content Placeholder 5">
            <a:extLst>
              <a:ext uri="{FF2B5EF4-FFF2-40B4-BE49-F238E27FC236}">
                <a16:creationId xmlns:a16="http://schemas.microsoft.com/office/drawing/2014/main" id="{D559CE58-C0CB-2CFB-27E2-300C75179FE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765969"/>
            <a:ext cx="5181600" cy="5181600"/>
          </a:xfrm>
        </p:spPr>
      </p:pic>
    </p:spTree>
    <p:extLst>
      <p:ext uri="{BB962C8B-B14F-4D97-AF65-F5344CB8AC3E}">
        <p14:creationId xmlns:p14="http://schemas.microsoft.com/office/powerpoint/2010/main" val="3264912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F9439-4823-9FF6-E92C-6FA633039A4C}"/>
              </a:ext>
            </a:extLst>
          </p:cNvPr>
          <p:cNvSpPr>
            <a:spLocks noGrp="1"/>
          </p:cNvSpPr>
          <p:nvPr>
            <p:ph type="title"/>
          </p:nvPr>
        </p:nvSpPr>
        <p:spPr>
          <a:xfrm>
            <a:off x="838200" y="365126"/>
            <a:ext cx="10515600" cy="645528"/>
          </a:xfrm>
        </p:spPr>
        <p:txBody>
          <a:bodyPr>
            <a:normAutofit/>
          </a:bodyPr>
          <a:lstStyle/>
          <a:p>
            <a:pPr algn="ctr"/>
            <a:r>
              <a:rPr lang="en-US" sz="2800" dirty="0">
                <a:latin typeface="Arial Black" panose="020B0A04020102020204" pitchFamily="34" charset="0"/>
                <a:cs typeface="Times New Roman" panose="02020603050405020304" pitchFamily="18" charset="0"/>
              </a:rPr>
              <a:t>OBJECTIVES</a:t>
            </a:r>
            <a:endParaRPr lang="en-IN" sz="2800" dirty="0">
              <a:latin typeface="Arial Black" panose="020B0A0402010202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6BCE00D-96F0-97CD-0D3F-3ACBA331064A}"/>
              </a:ext>
            </a:extLst>
          </p:cNvPr>
          <p:cNvSpPr>
            <a:spLocks noGrp="1"/>
          </p:cNvSpPr>
          <p:nvPr>
            <p:ph idx="1"/>
          </p:nvPr>
        </p:nvSpPr>
        <p:spPr>
          <a:xfrm>
            <a:off x="838200" y="1838632"/>
            <a:ext cx="10515600" cy="4338331"/>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By the end of this lecture, students should be able to;</a:t>
            </a:r>
          </a:p>
          <a:p>
            <a:pPr marL="0" indent="0">
              <a:buNone/>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Understand the importance of safety in the laboratory</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Identify potential hazards in the laboratory environment </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Learn and apply basic safety rules and protocols</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Demonstrate proper use of personal protective equipment (PPEs)</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Respond appropriately to emergencies and accidents in the laboratory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828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EB74-8809-3859-C0F0-49EA204EDE0D}"/>
              </a:ext>
            </a:extLst>
          </p:cNvPr>
          <p:cNvSpPr>
            <a:spLocks noGrp="1"/>
          </p:cNvSpPr>
          <p:nvPr>
            <p:ph type="title"/>
          </p:nvPr>
        </p:nvSpPr>
        <p:spPr>
          <a:xfrm>
            <a:off x="838200" y="118383"/>
            <a:ext cx="10515600" cy="200931"/>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79F28513-CC58-7FA5-D41C-2F771521D121}"/>
              </a:ext>
            </a:extLst>
          </p:cNvPr>
          <p:cNvSpPr>
            <a:spLocks noGrp="1"/>
          </p:cNvSpPr>
          <p:nvPr>
            <p:ph sz="half" idx="1"/>
          </p:nvPr>
        </p:nvSpPr>
        <p:spPr>
          <a:xfrm>
            <a:off x="838200" y="769257"/>
            <a:ext cx="5181600" cy="5407706"/>
          </a:xfrm>
        </p:spPr>
        <p:txBody>
          <a:bodyPr>
            <a:normAutofit/>
          </a:bodyPr>
          <a:lstStyle/>
          <a:p>
            <a:pPr algn="ctr">
              <a:buFont typeface="Wingdings" panose="05000000000000000000" pitchFamily="2" charset="2"/>
              <a:buChar char="Ø"/>
            </a:pPr>
            <a:r>
              <a:rPr lang="en-US" sz="2000" b="1" u="sng" dirty="0">
                <a:latin typeface="Times New Roman" panose="02020603050405020304" pitchFamily="18" charset="0"/>
                <a:cs typeface="Times New Roman" panose="02020603050405020304" pitchFamily="18" charset="0"/>
              </a:rPr>
              <a:t>FIRE SAFETY EQUIPMENT</a:t>
            </a:r>
          </a:p>
          <a:p>
            <a:pPr marL="0" indent="0">
              <a:buNone/>
            </a:pPr>
            <a:r>
              <a:rPr lang="en-US" sz="2000" dirty="0">
                <a:latin typeface="Times New Roman" panose="02020603050405020304" pitchFamily="18" charset="0"/>
                <a:cs typeface="Times New Roman" panose="02020603050405020304" pitchFamily="18" charset="0"/>
              </a:rPr>
              <a:t>Essential for controlling fires in the laboratory;</a:t>
            </a:r>
            <a:endParaRPr lang="en-US" sz="2000" b="1" u="sng" dirty="0">
              <a:latin typeface="Times New Roman" panose="02020603050405020304" pitchFamily="18" charset="0"/>
              <a:cs typeface="Times New Roman" panose="02020603050405020304" pitchFamily="18" charset="0"/>
            </a:endParaRPr>
          </a:p>
          <a:p>
            <a:pPr marL="0" indent="0">
              <a:buNone/>
            </a:pPr>
            <a:r>
              <a:rPr lang="en-US" sz="2000" i="1" dirty="0">
                <a:latin typeface="Times New Roman" panose="02020603050405020304" pitchFamily="18" charset="0"/>
                <a:cs typeface="Times New Roman" panose="02020603050405020304" pitchFamily="18" charset="0"/>
              </a:rPr>
              <a:t>Fire extinguishers</a:t>
            </a:r>
          </a:p>
          <a:p>
            <a:pPr marL="0" indent="0">
              <a:buNone/>
            </a:pPr>
            <a:r>
              <a:rPr lang="en-US" sz="2000" i="1" dirty="0">
                <a:latin typeface="Times New Roman" panose="02020603050405020304" pitchFamily="18" charset="0"/>
                <a:cs typeface="Times New Roman" panose="02020603050405020304" pitchFamily="18" charset="0"/>
              </a:rPr>
              <a:t>Fire blankets</a:t>
            </a:r>
          </a:p>
          <a:p>
            <a:pPr marL="0" indent="0">
              <a:buNone/>
            </a:pPr>
            <a:r>
              <a:rPr lang="en-US" sz="2000" i="1" dirty="0">
                <a:latin typeface="Times New Roman" panose="02020603050405020304" pitchFamily="18" charset="0"/>
                <a:cs typeface="Times New Roman" panose="02020603050405020304" pitchFamily="18" charset="0"/>
              </a:rPr>
              <a:t>Fire alarms and sprinklers</a:t>
            </a:r>
          </a:p>
          <a:p>
            <a:pPr marL="0" indent="0">
              <a:buNone/>
            </a:pPr>
            <a:endParaRPr lang="en-IN" sz="2000" b="1" u="sng" dirty="0">
              <a:latin typeface="Times New Roman" panose="02020603050405020304" pitchFamily="18" charset="0"/>
              <a:cs typeface="Times New Roman" panose="02020603050405020304" pitchFamily="18" charset="0"/>
            </a:endParaRPr>
          </a:p>
          <a:p>
            <a:pPr algn="ctr">
              <a:buFont typeface="Wingdings" panose="05000000000000000000" pitchFamily="2" charset="2"/>
              <a:buChar char="Ø"/>
            </a:pPr>
            <a:r>
              <a:rPr lang="en-IN" sz="2000" b="1" u="sng" dirty="0">
                <a:latin typeface="Times New Roman" panose="02020603050405020304" pitchFamily="18" charset="0"/>
                <a:cs typeface="Times New Roman" panose="02020603050405020304" pitchFamily="18" charset="0"/>
              </a:rPr>
              <a:t>FIRST AID KIT</a:t>
            </a:r>
          </a:p>
          <a:p>
            <a:pPr marL="0" indent="0">
              <a:buNone/>
            </a:pPr>
            <a:r>
              <a:rPr lang="en-IN" sz="2000" dirty="0">
                <a:latin typeface="Times New Roman" panose="02020603050405020304" pitchFamily="18" charset="0"/>
                <a:cs typeface="Times New Roman" panose="02020603050405020304" pitchFamily="18" charset="0"/>
              </a:rPr>
              <a:t>Provides basic supplies for treating minor injuries in the laboratory</a:t>
            </a:r>
          </a:p>
          <a:p>
            <a:pPr marL="0" indent="0">
              <a:buNone/>
            </a:pPr>
            <a:r>
              <a:rPr lang="en-IN" sz="2000" dirty="0">
                <a:latin typeface="Times New Roman" panose="02020603050405020304" pitchFamily="18" charset="0"/>
                <a:cs typeface="Times New Roman" panose="02020603050405020304" pitchFamily="18" charset="0"/>
              </a:rPr>
              <a:t>It contains items such as antiseptic wipes, ointments, burn cream, scissors, bandages, gauze, adhesive tape, painkiller, etc. </a:t>
            </a:r>
            <a:endParaRPr lang="en-US" sz="20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5F7D0F48-68CF-5444-FC91-2681A996AAFA}"/>
              </a:ext>
            </a:extLst>
          </p:cNvPr>
          <p:cNvSpPr>
            <a:spLocks noGrp="1"/>
          </p:cNvSpPr>
          <p:nvPr>
            <p:ph sz="half" idx="2"/>
          </p:nvPr>
        </p:nvSpPr>
        <p:spPr>
          <a:xfrm>
            <a:off x="6172200" y="769257"/>
            <a:ext cx="5181600" cy="5407706"/>
          </a:xfrm>
        </p:spPr>
        <p:txBody>
          <a:bodyPr>
            <a:normAutofit/>
          </a:bodyPr>
          <a:lstStyle/>
          <a:p>
            <a:pPr algn="ctr">
              <a:buFont typeface="Wingdings" panose="05000000000000000000" pitchFamily="2" charset="2"/>
              <a:buChar char="Ø"/>
            </a:pPr>
            <a:r>
              <a:rPr lang="en-US" sz="2000" b="1" u="sng" dirty="0">
                <a:latin typeface="Times New Roman" panose="02020603050405020304" pitchFamily="18" charset="0"/>
                <a:cs typeface="Times New Roman" panose="02020603050405020304" pitchFamily="18" charset="0"/>
              </a:rPr>
              <a:t>PERSONAL PROTECTIVE EQUIPMENT (PPE)</a:t>
            </a:r>
          </a:p>
          <a:p>
            <a:pPr marL="0" indent="0">
              <a:buNone/>
            </a:pPr>
            <a:r>
              <a:rPr lang="en-US" sz="2000" dirty="0">
                <a:latin typeface="Times New Roman" panose="02020603050405020304" pitchFamily="18" charset="0"/>
                <a:cs typeface="Times New Roman" panose="02020603050405020304" pitchFamily="18" charset="0"/>
              </a:rPr>
              <a:t>First line of defense against laboratory hazards. </a:t>
            </a:r>
          </a:p>
          <a:p>
            <a:pPr marL="0" indent="0">
              <a:buNone/>
            </a:pPr>
            <a:r>
              <a:rPr lang="en-US" sz="2000" dirty="0">
                <a:latin typeface="Times New Roman" panose="02020603050405020304" pitchFamily="18" charset="0"/>
                <a:cs typeface="Times New Roman" panose="02020603050405020304" pitchFamily="18" charset="0"/>
              </a:rPr>
              <a:t>It includes lab coats or coveralls, gloves, safety goggles or face shields, masks or respirators, closed-toe shoes, etc. </a:t>
            </a:r>
            <a:endParaRPr lang="en-IN"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9003533-72D9-1854-42D1-E986992AB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4623" y="3104444"/>
            <a:ext cx="4278489" cy="28415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27594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93857-C4DA-C731-606C-50D6E38C6D6E}"/>
              </a:ext>
            </a:extLst>
          </p:cNvPr>
          <p:cNvSpPr>
            <a:spLocks noGrp="1"/>
          </p:cNvSpPr>
          <p:nvPr>
            <p:ph type="title"/>
          </p:nvPr>
        </p:nvSpPr>
        <p:spPr>
          <a:xfrm>
            <a:off x="838200" y="0"/>
            <a:ext cx="10515600" cy="912132"/>
          </a:xfrm>
        </p:spPr>
        <p:txBody>
          <a:bodyPr>
            <a:normAutofit/>
          </a:bodyPr>
          <a:lstStyle/>
          <a:p>
            <a:pPr algn="ctr"/>
            <a:r>
              <a:rPr lang="en-US" sz="2800" dirty="0">
                <a:latin typeface="Arial Black" panose="020B0A04020102020204" pitchFamily="34" charset="0"/>
              </a:rPr>
              <a:t>LABORATORY SAFETY SYMBOLS</a:t>
            </a:r>
            <a:endParaRPr lang="en-IN" sz="2800" dirty="0">
              <a:latin typeface="Arial Black" panose="020B0A04020102020204" pitchFamily="34" charset="0"/>
            </a:endParaRPr>
          </a:p>
        </p:txBody>
      </p:sp>
      <p:pic>
        <p:nvPicPr>
          <p:cNvPr id="9" name="Content Placeholder 8">
            <a:extLst>
              <a:ext uri="{FF2B5EF4-FFF2-40B4-BE49-F238E27FC236}">
                <a16:creationId xmlns:a16="http://schemas.microsoft.com/office/drawing/2014/main" id="{3292F74E-41C5-0795-B938-9AD5770545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613" y="912812"/>
            <a:ext cx="10052774" cy="5589587"/>
          </a:xfrm>
        </p:spPr>
      </p:pic>
    </p:spTree>
    <p:extLst>
      <p:ext uri="{BB962C8B-B14F-4D97-AF65-F5344CB8AC3E}">
        <p14:creationId xmlns:p14="http://schemas.microsoft.com/office/powerpoint/2010/main" val="762754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A20D70-7530-EC6B-C27B-C792BC2CD4C8}"/>
              </a:ext>
            </a:extLst>
          </p:cNvPr>
          <p:cNvSpPr>
            <a:spLocks noGrp="1"/>
          </p:cNvSpPr>
          <p:nvPr>
            <p:ph type="title"/>
          </p:nvPr>
        </p:nvSpPr>
        <p:spPr>
          <a:xfrm>
            <a:off x="838200" y="59191"/>
            <a:ext cx="10515600" cy="621846"/>
          </a:xfrm>
        </p:spPr>
        <p:txBody>
          <a:bodyPr>
            <a:normAutofit/>
          </a:bodyPr>
          <a:lstStyle/>
          <a:p>
            <a:pPr algn="ctr"/>
            <a:r>
              <a:rPr lang="en-US" sz="2800" dirty="0">
                <a:latin typeface="Arial Black" panose="020B0A04020102020204" pitchFamily="34" charset="0"/>
                <a:cs typeface="Times New Roman" panose="02020603050405020304" pitchFamily="18" charset="0"/>
              </a:rPr>
              <a:t>BIOSAFETY LEVELS IN THE LABORATORY</a:t>
            </a:r>
            <a:endParaRPr lang="en-IN" sz="2800" dirty="0">
              <a:latin typeface="Arial Black" panose="020B0A0402010202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EE80DBB-8272-1FE8-607D-5C1F5F81DACE}"/>
              </a:ext>
            </a:extLst>
          </p:cNvPr>
          <p:cNvSpPr>
            <a:spLocks noGrp="1"/>
          </p:cNvSpPr>
          <p:nvPr>
            <p:ph sz="half" idx="1"/>
          </p:nvPr>
        </p:nvSpPr>
        <p:spPr>
          <a:xfrm>
            <a:off x="838200" y="870857"/>
            <a:ext cx="5181600" cy="5306106"/>
          </a:xfrm>
        </p:spPr>
        <p:txBody>
          <a:bodyPr>
            <a:normAutofit lnSpcReduction="10000"/>
          </a:bodyPr>
          <a:lstStyle/>
          <a:p>
            <a:pPr marL="0" indent="0">
              <a:buNone/>
            </a:pPr>
            <a:r>
              <a:rPr lang="en-US" sz="2000" b="1" dirty="0">
                <a:latin typeface="Times New Roman" panose="02020603050405020304" pitchFamily="18" charset="0"/>
                <a:cs typeface="Times New Roman" panose="02020603050405020304" pitchFamily="18" charset="0"/>
              </a:rPr>
              <a:t>BSL</a:t>
            </a:r>
            <a:r>
              <a:rPr lang="en-US" sz="2000" dirty="0">
                <a:latin typeface="Times New Roman" panose="02020603050405020304" pitchFamily="18" charset="0"/>
                <a:cs typeface="Times New Roman" panose="02020603050405020304" pitchFamily="18" charset="0"/>
              </a:rPr>
              <a:t> are set of safety precautions/biocontainment precautions designed to protect laboratory personnel, the environment, and public from potentially hazardous biological agents used in a scientific lab. </a:t>
            </a:r>
          </a:p>
          <a:p>
            <a:pPr marL="0" indent="0">
              <a:buNone/>
            </a:pPr>
            <a:r>
              <a:rPr lang="en-US" sz="2000" dirty="0">
                <a:latin typeface="Times New Roman" panose="02020603050405020304" pitchFamily="18" charset="0"/>
                <a:cs typeface="Times New Roman" panose="02020603050405020304" pitchFamily="18" charset="0"/>
              </a:rPr>
              <a:t>There are 4 biosafety levels categorized based on risk being associated with the microorganisms being handled. </a:t>
            </a:r>
          </a:p>
          <a:p>
            <a:pPr marL="0" indent="0" algn="ctr">
              <a:buNone/>
            </a:pPr>
            <a:r>
              <a:rPr lang="en-US" sz="2000" b="1" dirty="0">
                <a:latin typeface="Times New Roman" panose="02020603050405020304" pitchFamily="18" charset="0"/>
                <a:cs typeface="Times New Roman" panose="02020603050405020304" pitchFamily="18" charset="0"/>
              </a:rPr>
              <a:t>BSL-1 – LOW RISK</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Handles non-harmful microbes (E.coli, pseudomonas, K-12, Bacillus subtilis, etc.</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Basic PPE (lab coat, gloves)</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Standard microbiological practices such as disinfection of surfaces, handwashing, no eating or drinking</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No special containment required; work done on open benches</a:t>
            </a:r>
          </a:p>
        </p:txBody>
      </p:sp>
      <p:sp>
        <p:nvSpPr>
          <p:cNvPr id="6" name="Content Placeholder 5">
            <a:extLst>
              <a:ext uri="{FF2B5EF4-FFF2-40B4-BE49-F238E27FC236}">
                <a16:creationId xmlns:a16="http://schemas.microsoft.com/office/drawing/2014/main" id="{57DD45C2-9C86-94C0-3D1B-11E8391C273B}"/>
              </a:ext>
            </a:extLst>
          </p:cNvPr>
          <p:cNvSpPr>
            <a:spLocks noGrp="1"/>
          </p:cNvSpPr>
          <p:nvPr>
            <p:ph sz="half" idx="2"/>
          </p:nvPr>
        </p:nvSpPr>
        <p:spPr>
          <a:xfrm>
            <a:off x="6172200" y="870857"/>
            <a:ext cx="5181600" cy="5306106"/>
          </a:xfrm>
        </p:spPr>
        <p:txBody>
          <a:bodyPr>
            <a:normAutofit lnSpcReduction="10000"/>
          </a:bodyPr>
          <a:lstStyle/>
          <a:p>
            <a:pPr marL="0" indent="0" algn="ctr">
              <a:buNone/>
            </a:pPr>
            <a:r>
              <a:rPr lang="en-US" sz="2000" b="1" dirty="0">
                <a:latin typeface="Times New Roman" panose="02020603050405020304" pitchFamily="18" charset="0"/>
                <a:cs typeface="Times New Roman" panose="02020603050405020304" pitchFamily="18" charset="0"/>
              </a:rPr>
              <a:t>BSL-2 – MODERATE RISK (Pathogens with Treatment)</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Handles mild disease-causing microbes such as Salmonella, Hepatitis A,B &amp; C virus, Staphylococcus aureus, Human blood, tissues or cell lines</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Requires the use of basic PPE including face protection if needed</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Requires BSC-II for aerosol-generating procedures</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Waste decontamination is required (autoclaves) </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Facility design must have eyewash station and self-closing doors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6150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49F49-BAE3-27A9-E3F7-B549F39DB649}"/>
              </a:ext>
            </a:extLst>
          </p:cNvPr>
          <p:cNvSpPr>
            <a:spLocks noGrp="1"/>
          </p:cNvSpPr>
          <p:nvPr>
            <p:ph type="title"/>
          </p:nvPr>
        </p:nvSpPr>
        <p:spPr>
          <a:xfrm>
            <a:off x="838200" y="102733"/>
            <a:ext cx="10515600" cy="187553"/>
          </a:xfrm>
        </p:spPr>
        <p:txBody>
          <a:bodyPr>
            <a:noAutofit/>
          </a:bodyPr>
          <a:lstStyle/>
          <a:p>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A92DBC3-43C1-3875-C219-07999938CF53}"/>
              </a:ext>
            </a:extLst>
          </p:cNvPr>
          <p:cNvSpPr>
            <a:spLocks noGrp="1"/>
          </p:cNvSpPr>
          <p:nvPr>
            <p:ph sz="half" idx="1"/>
          </p:nvPr>
        </p:nvSpPr>
        <p:spPr>
          <a:xfrm>
            <a:off x="838200" y="522514"/>
            <a:ext cx="5181600" cy="5654449"/>
          </a:xfrm>
        </p:spPr>
        <p:txBody>
          <a:bodyPr>
            <a:normAutofit/>
          </a:bodyPr>
          <a:lstStyle/>
          <a:p>
            <a:pPr marL="0" indent="0" algn="ctr">
              <a:buNone/>
            </a:pPr>
            <a:r>
              <a:rPr lang="en-US" sz="2000" b="1" dirty="0">
                <a:latin typeface="Times New Roman" panose="02020603050405020304" pitchFamily="18" charset="0"/>
                <a:cs typeface="Times New Roman" panose="02020603050405020304" pitchFamily="18" charset="0"/>
              </a:rPr>
              <a:t>BSL-3 – HIGH RISK (Serious Pathogens)</a:t>
            </a:r>
          </a:p>
          <a:p>
            <a:pP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Handles airborne pathogens with potential for severe outbreak (Mycobacterium tuberculosis, SARS-CoV-2, Brucella, Bacillus anthracis, Coccidioides, West Nile virus, Chikungunya virus)</a:t>
            </a:r>
          </a:p>
          <a:p>
            <a:pP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PPE includes N95 respirator or powered air-purifying respirator (PAPR)</a:t>
            </a:r>
          </a:p>
          <a:p>
            <a:pP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Work conducted in </a:t>
            </a:r>
            <a:r>
              <a:rPr lang="en-IN" sz="2000" b="1" dirty="0">
                <a:latin typeface="Times New Roman" panose="02020603050405020304" pitchFamily="18" charset="0"/>
                <a:cs typeface="Times New Roman" panose="02020603050405020304" pitchFamily="18" charset="0"/>
              </a:rPr>
              <a:t>BSC-II or III </a:t>
            </a:r>
            <a:r>
              <a:rPr lang="en-IN" sz="2000" dirty="0">
                <a:latin typeface="Times New Roman" panose="02020603050405020304" pitchFamily="18" charset="0"/>
                <a:cs typeface="Times New Roman" panose="02020603050405020304" pitchFamily="18" charset="0"/>
              </a:rPr>
              <a:t>with negative pressure airflow and HEPA-filtered exhaust air</a:t>
            </a:r>
          </a:p>
          <a:p>
            <a:pPr>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Access is strictly controlled </a:t>
            </a:r>
          </a:p>
        </p:txBody>
      </p:sp>
      <p:sp>
        <p:nvSpPr>
          <p:cNvPr id="4" name="Content Placeholder 3">
            <a:extLst>
              <a:ext uri="{FF2B5EF4-FFF2-40B4-BE49-F238E27FC236}">
                <a16:creationId xmlns:a16="http://schemas.microsoft.com/office/drawing/2014/main" id="{A6E532DF-6519-CDB6-20C8-5D8FF642F3E4}"/>
              </a:ext>
            </a:extLst>
          </p:cNvPr>
          <p:cNvSpPr>
            <a:spLocks noGrp="1"/>
          </p:cNvSpPr>
          <p:nvPr>
            <p:ph sz="half" idx="2"/>
          </p:nvPr>
        </p:nvSpPr>
        <p:spPr>
          <a:xfrm>
            <a:off x="6172200" y="522514"/>
            <a:ext cx="5181600" cy="5654449"/>
          </a:xfrm>
        </p:spPr>
        <p:txBody>
          <a:bodyPr>
            <a:normAutofit/>
          </a:bodyPr>
          <a:lstStyle/>
          <a:p>
            <a:pPr marL="0" indent="0" algn="ctr">
              <a:buNone/>
            </a:pPr>
            <a:r>
              <a:rPr lang="en-US" sz="2000" b="1" dirty="0">
                <a:latin typeface="Times New Roman" panose="02020603050405020304" pitchFamily="18" charset="0"/>
                <a:cs typeface="Times New Roman" panose="02020603050405020304" pitchFamily="18" charset="0"/>
              </a:rPr>
              <a:t>BSL-4 – EXTREME RISK (Deadly Pathogens with No Cure)</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Handles highly lethal viruses (Ebola, Marburg, Lassa fever virus, hemorrhagic viruses found in the tropics)</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High risk of aerosol transmission</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Requires full-body proof PPE</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All work inside BSC-III </a:t>
            </a: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Maximum containment with isolated lab structure, airlocks, dedicated air supply &amp; exhaust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3685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B65302-DFA9-1CBD-BD2F-F598455BCE99}"/>
              </a:ext>
            </a:extLst>
          </p:cNvPr>
          <p:cNvSpPr>
            <a:spLocks noGrp="1"/>
          </p:cNvSpPr>
          <p:nvPr>
            <p:ph type="title"/>
          </p:nvPr>
        </p:nvSpPr>
        <p:spPr>
          <a:xfrm>
            <a:off x="838200" y="365126"/>
            <a:ext cx="10515600" cy="315912"/>
          </a:xfrm>
        </p:spPr>
        <p:txBody>
          <a:bodyPr>
            <a:normAutofit fontScale="90000"/>
          </a:bodyPr>
          <a:lstStyle/>
          <a:p>
            <a:r>
              <a:rPr lang="en-US" dirty="0"/>
              <a:t> </a:t>
            </a:r>
            <a:endParaRPr lang="en-IN" dirty="0"/>
          </a:p>
        </p:txBody>
      </p:sp>
      <p:pic>
        <p:nvPicPr>
          <p:cNvPr id="12" name="Content Placeholder 11">
            <a:extLst>
              <a:ext uri="{FF2B5EF4-FFF2-40B4-BE49-F238E27FC236}">
                <a16:creationId xmlns:a16="http://schemas.microsoft.com/office/drawing/2014/main" id="{7DE91092-C8F5-64BA-6EB0-B68B4F37FE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4222" y="203200"/>
            <a:ext cx="10103555" cy="6289673"/>
          </a:xfrm>
        </p:spPr>
      </p:pic>
    </p:spTree>
    <p:extLst>
      <p:ext uri="{BB962C8B-B14F-4D97-AF65-F5344CB8AC3E}">
        <p14:creationId xmlns:p14="http://schemas.microsoft.com/office/powerpoint/2010/main" val="2945001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39DB3-B1F0-9997-A156-F810D10CC47F}"/>
              </a:ext>
            </a:extLst>
          </p:cNvPr>
          <p:cNvSpPr>
            <a:spLocks noGrp="1"/>
          </p:cNvSpPr>
          <p:nvPr>
            <p:ph type="title"/>
          </p:nvPr>
        </p:nvSpPr>
        <p:spPr>
          <a:xfrm>
            <a:off x="838200" y="405094"/>
            <a:ext cx="10515600" cy="551886"/>
          </a:xfrm>
        </p:spPr>
        <p:txBody>
          <a:bodyPr>
            <a:normAutofit/>
          </a:bodyPr>
          <a:lstStyle/>
          <a:p>
            <a:pPr algn="ctr"/>
            <a:r>
              <a:rPr lang="en-US" sz="2800" dirty="0">
                <a:latin typeface="Arial Black" panose="020B0A04020102020204" pitchFamily="34" charset="0"/>
              </a:rPr>
              <a:t>LABORATORY SAFETY RULES</a:t>
            </a:r>
            <a:endParaRPr lang="en-IN" sz="28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039F9D9D-7EFB-6E30-B078-845F7FB81C54}"/>
              </a:ext>
            </a:extLst>
          </p:cNvPr>
          <p:cNvSpPr>
            <a:spLocks noGrp="1"/>
          </p:cNvSpPr>
          <p:nvPr>
            <p:ph idx="1"/>
          </p:nvPr>
        </p:nvSpPr>
        <p:spPr>
          <a:xfrm>
            <a:off x="838200" y="1535185"/>
            <a:ext cx="10515600" cy="4641778"/>
          </a:xfrm>
        </p:spPr>
        <p:txBody>
          <a:bodyPr>
            <a:normAutofit/>
          </a:bodyPr>
          <a:lstStyle/>
          <a:p>
            <a:r>
              <a:rPr lang="en-US" sz="2000" dirty="0">
                <a:latin typeface="Times New Roman" panose="02020603050405020304" pitchFamily="18" charset="0"/>
                <a:cs typeface="Times New Roman" panose="02020603050405020304" pitchFamily="18" charset="0"/>
              </a:rPr>
              <a:t>Laboratory safety rules are a major aspect of every scientific lab, be it Medical, Research, Teaching, etc., and every user of the lab (personnel, student, guest) must adhere to these safety protocols.</a:t>
            </a:r>
          </a:p>
          <a:p>
            <a:endParaRPr lang="en-US" sz="2000" dirty="0">
              <a:latin typeface="Times New Roman" panose="02020603050405020304" pitchFamily="18" charset="0"/>
              <a:cs typeface="Times New Roman" panose="02020603050405020304" pitchFamily="18" charset="0"/>
            </a:endParaRPr>
          </a:p>
          <a:p>
            <a:r>
              <a:rPr lang="en-US" sz="2000" dirty="0">
                <a:solidFill>
                  <a:srgbClr val="FF0000"/>
                </a:solidFill>
                <a:latin typeface="Times New Roman" panose="02020603050405020304" pitchFamily="18" charset="0"/>
                <a:cs typeface="Times New Roman" panose="02020603050405020304" pitchFamily="18" charset="0"/>
              </a:rPr>
              <a:t>Why are Lab safety rules important? </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Prevent and protect everyone from accidents such as chemical injuries, equipment, and/or physical hazards</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Prevent environmental contamination; through spillage, leakage or wrong disposal</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Adhering to safety rules helps in emergency preparedness </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Adhering to safety measures fosters productivity, accurate results, and improves morale</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Preventing accidents and injuries reduces the cost incurred through medical treatments, equipment repairs, and potential legal liabilities</a:t>
            </a:r>
          </a:p>
          <a:p>
            <a:pPr>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8370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5FEB3B-4101-48FC-CB76-B40196185BBE}"/>
              </a:ext>
            </a:extLst>
          </p:cNvPr>
          <p:cNvSpPr>
            <a:spLocks noGrp="1"/>
          </p:cNvSpPr>
          <p:nvPr>
            <p:ph type="title"/>
          </p:nvPr>
        </p:nvSpPr>
        <p:spPr>
          <a:xfrm>
            <a:off x="914400" y="102759"/>
            <a:ext cx="10515600" cy="460291"/>
          </a:xfrm>
        </p:spPr>
        <p:txBody>
          <a:bodyPr>
            <a:noAutofit/>
          </a:bodyPr>
          <a:lstStyle/>
          <a:p>
            <a:pPr algn="ctr"/>
            <a:r>
              <a:rPr lang="en-US" sz="2800" dirty="0">
                <a:latin typeface="Arial Black" panose="020B0A04020102020204" pitchFamily="34" charset="0"/>
              </a:rPr>
              <a:t>POTENTIAL HAZARDS IN THE LABORATORY</a:t>
            </a:r>
            <a:endParaRPr lang="en-IN" sz="2800" dirty="0">
              <a:latin typeface="Arial Black" panose="020B0A04020102020204" pitchFamily="34" charset="0"/>
            </a:endParaRPr>
          </a:p>
        </p:txBody>
      </p:sp>
      <p:sp>
        <p:nvSpPr>
          <p:cNvPr id="5" name="Content Placeholder 4">
            <a:extLst>
              <a:ext uri="{FF2B5EF4-FFF2-40B4-BE49-F238E27FC236}">
                <a16:creationId xmlns:a16="http://schemas.microsoft.com/office/drawing/2014/main" id="{9B36B8C5-8F82-7EB0-95C3-2F9CFAFB6F1B}"/>
              </a:ext>
            </a:extLst>
          </p:cNvPr>
          <p:cNvSpPr>
            <a:spLocks noGrp="1"/>
          </p:cNvSpPr>
          <p:nvPr>
            <p:ph sz="half" idx="1"/>
          </p:nvPr>
        </p:nvSpPr>
        <p:spPr>
          <a:xfrm>
            <a:off x="838200" y="688258"/>
            <a:ext cx="5181600" cy="5938684"/>
          </a:xfrm>
        </p:spPr>
        <p:txBody>
          <a:bodyPr>
            <a:normAutofit/>
          </a:bodyPr>
          <a:lstStyle/>
          <a:p>
            <a:pPr marL="0" indent="0" algn="ctr">
              <a:buNone/>
            </a:pPr>
            <a:r>
              <a:rPr lang="en-US" sz="2000" b="1" u="sng" dirty="0">
                <a:latin typeface="Times New Roman" panose="02020603050405020304" pitchFamily="18" charset="0"/>
                <a:cs typeface="Times New Roman" panose="02020603050405020304" pitchFamily="18" charset="0"/>
              </a:rPr>
              <a:t>BIOLOGICAL HAZARDS </a:t>
            </a:r>
          </a:p>
          <a:p>
            <a:pPr marL="0" indent="0">
              <a:buNone/>
            </a:pPr>
            <a:r>
              <a:rPr lang="en-IN" sz="2000" dirty="0">
                <a:latin typeface="Times New Roman" panose="02020603050405020304" pitchFamily="18" charset="0"/>
                <a:cs typeface="Times New Roman" panose="02020603050405020304" pitchFamily="18" charset="0"/>
              </a:rPr>
              <a:t>These hazards arise from exposure to infectious biological agents such as bacteria, viruses, fungi, parasites, etc. and biological samples such as blood, urine, tissues, etc. </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b="1" dirty="0">
                <a:latin typeface="Times New Roman" panose="02020603050405020304" pitchFamily="18" charset="0"/>
                <a:cs typeface="Times New Roman" panose="02020603050405020304" pitchFamily="18" charset="0"/>
              </a:rPr>
              <a:t>Kinds of biological hazards include;</a:t>
            </a:r>
          </a:p>
          <a:p>
            <a:pPr marL="457200" indent="-457200">
              <a:buFont typeface="+mj-lt"/>
              <a:buAutoNum type="arabicPeriod"/>
            </a:pPr>
            <a:r>
              <a:rPr lang="en-IN" sz="2000" b="1" i="1" dirty="0">
                <a:latin typeface="Times New Roman" panose="02020603050405020304" pitchFamily="18" charset="0"/>
                <a:cs typeface="Times New Roman" panose="02020603050405020304" pitchFamily="18" charset="0"/>
              </a:rPr>
              <a:t>Bloodborne pathogens: </a:t>
            </a:r>
            <a:r>
              <a:rPr lang="en-IN" sz="2000" dirty="0">
                <a:latin typeface="Times New Roman" panose="02020603050405020304" pitchFamily="18" charset="0"/>
                <a:cs typeface="Times New Roman" panose="02020603050405020304" pitchFamily="18" charset="0"/>
              </a:rPr>
              <a:t>Hepatitis B &amp; C virus, HIV, plasmodium, Treponema pallidum (Syphilis), etc. </a:t>
            </a:r>
          </a:p>
          <a:p>
            <a:pPr marL="457200" lvl="1" indent="0">
              <a:buNone/>
            </a:pPr>
            <a:r>
              <a:rPr lang="en-IN" sz="2000" dirty="0">
                <a:latin typeface="Times New Roman" panose="02020603050405020304" pitchFamily="18" charset="0"/>
                <a:cs typeface="Times New Roman" panose="02020603050405020304" pitchFamily="18" charset="0"/>
              </a:rPr>
              <a:t>Bloodborne pathogens can be transmitted through </a:t>
            </a:r>
            <a:r>
              <a:rPr lang="en-IN" sz="2000" i="1" dirty="0">
                <a:latin typeface="Times New Roman" panose="02020603050405020304" pitchFamily="18" charset="0"/>
                <a:cs typeface="Times New Roman" panose="02020603050405020304" pitchFamily="18" charset="0"/>
              </a:rPr>
              <a:t>needles or sharp objects, contact, assaults, splashes, ingestion</a:t>
            </a:r>
            <a:r>
              <a:rPr lang="en-IN" sz="2000" dirty="0">
                <a:latin typeface="Times New Roman" panose="02020603050405020304" pitchFamily="18" charset="0"/>
                <a:cs typeface="Times New Roman" panose="02020603050405020304" pitchFamily="18" charset="0"/>
              </a:rPr>
              <a:t>. </a:t>
            </a:r>
          </a:p>
          <a:p>
            <a:pPr marL="514350" indent="-514350">
              <a:buFont typeface="+mj-lt"/>
              <a:buAutoNum type="arabicPeriod"/>
            </a:pPr>
            <a:r>
              <a:rPr lang="en-IN" sz="2000" b="1" i="1" dirty="0">
                <a:latin typeface="Times New Roman" panose="02020603050405020304" pitchFamily="18" charset="0"/>
                <a:cs typeface="Times New Roman" panose="02020603050405020304" pitchFamily="18" charset="0"/>
              </a:rPr>
              <a:t>Airborne pathogens: </a:t>
            </a:r>
            <a:r>
              <a:rPr lang="en-IN" sz="2000" dirty="0">
                <a:latin typeface="Times New Roman" panose="02020603050405020304" pitchFamily="18" charset="0"/>
                <a:cs typeface="Times New Roman" panose="02020603050405020304" pitchFamily="18" charset="0"/>
              </a:rPr>
              <a:t>Mycobacterium tuberculosis, Coronavirus. </a:t>
            </a:r>
          </a:p>
          <a:p>
            <a:pPr marL="457200" lvl="1" indent="0">
              <a:buNone/>
            </a:pPr>
            <a:r>
              <a:rPr lang="en-IN" sz="2000" dirty="0">
                <a:latin typeface="Times New Roman" panose="02020603050405020304" pitchFamily="18" charset="0"/>
                <a:cs typeface="Times New Roman" panose="02020603050405020304" pitchFamily="18" charset="0"/>
              </a:rPr>
              <a:t>These pathogens can be transmitted through small respiratory droplets (coughing, sneezing, spitting, close contact).  </a:t>
            </a: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5004312E-87F9-3324-5A65-D04594B492F3}"/>
              </a:ext>
            </a:extLst>
          </p:cNvPr>
          <p:cNvSpPr>
            <a:spLocks noGrp="1"/>
          </p:cNvSpPr>
          <p:nvPr>
            <p:ph sz="half" idx="2"/>
          </p:nvPr>
        </p:nvSpPr>
        <p:spPr>
          <a:xfrm>
            <a:off x="6172200" y="688258"/>
            <a:ext cx="5181600" cy="5938684"/>
          </a:xfrm>
        </p:spPr>
        <p:txBody>
          <a:bodyPr>
            <a:normAutofit/>
          </a:bodyPr>
          <a:lstStyle/>
          <a:p>
            <a:pPr marL="0" indent="0">
              <a:buNone/>
            </a:pPr>
            <a:r>
              <a:rPr lang="en-US" sz="2000" b="1" i="1" dirty="0">
                <a:latin typeface="Times New Roman" panose="02020603050405020304" pitchFamily="18" charset="0"/>
                <a:cs typeface="Times New Roman" panose="02020603050405020304" pitchFamily="18" charset="0"/>
              </a:rPr>
              <a:t>3.    Zoonotic agents: </a:t>
            </a:r>
            <a:r>
              <a:rPr lang="en-US" sz="2000" dirty="0">
                <a:latin typeface="Times New Roman" panose="02020603050405020304" pitchFamily="18" charset="0"/>
                <a:cs typeface="Times New Roman" panose="02020603050405020304" pitchFamily="18" charset="0"/>
              </a:rPr>
              <a:t>Rabies virus, Ebola virus, Salmonella, Bacillus anthracis, zika virus, etc. </a:t>
            </a:r>
          </a:p>
          <a:p>
            <a:pPr marL="457200" lvl="1" indent="0">
              <a:buNone/>
            </a:pPr>
            <a:r>
              <a:rPr lang="en-US" sz="2000" dirty="0">
                <a:latin typeface="Times New Roman" panose="02020603050405020304" pitchFamily="18" charset="0"/>
                <a:cs typeface="Times New Roman" panose="02020603050405020304" pitchFamily="18" charset="0"/>
              </a:rPr>
              <a:t>Zoonotic diseases can be transmitted in the medical lab through direct contact with infected specimens, indirect contact (contaminated lab surfaces), inhalation of infectious droplets, bites from infected lab insects such as mosquitoes</a:t>
            </a:r>
            <a:r>
              <a:rPr lang="en-US" sz="16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a:t>
            </a:r>
            <a:endParaRPr lang="en-IN" sz="2000" b="1" i="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6A0C961-26EB-D6C4-675A-54E7EA7BF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5127" y="3184275"/>
            <a:ext cx="4015549" cy="3207289"/>
          </a:xfrm>
          <a:prstGeom prst="rect">
            <a:avLst/>
          </a:prstGeom>
        </p:spPr>
      </p:pic>
    </p:spTree>
    <p:extLst>
      <p:ext uri="{BB962C8B-B14F-4D97-AF65-F5344CB8AC3E}">
        <p14:creationId xmlns:p14="http://schemas.microsoft.com/office/powerpoint/2010/main" val="3742038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6676-0976-A246-3A38-8089CD39370D}"/>
              </a:ext>
            </a:extLst>
          </p:cNvPr>
          <p:cNvSpPr>
            <a:spLocks noGrp="1"/>
          </p:cNvSpPr>
          <p:nvPr>
            <p:ph type="title"/>
          </p:nvPr>
        </p:nvSpPr>
        <p:spPr>
          <a:xfrm>
            <a:off x="762000" y="133113"/>
            <a:ext cx="10515600" cy="330911"/>
          </a:xfrm>
        </p:spPr>
        <p:txBody>
          <a:bodyPr>
            <a:normAutofit fontScale="90000"/>
          </a:bodyPr>
          <a:lstStyle/>
          <a:p>
            <a:r>
              <a:rPr lang="en-US" sz="2800" dirty="0">
                <a:latin typeface="Arial Black" panose="020B0A04020102020204" pitchFamily="34" charset="0"/>
              </a:rPr>
              <a:t> </a:t>
            </a:r>
            <a:endParaRPr lang="en-IN" sz="28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B69791C8-C14D-8FA2-43CE-163C0305D832}"/>
              </a:ext>
            </a:extLst>
          </p:cNvPr>
          <p:cNvSpPr>
            <a:spLocks noGrp="1"/>
          </p:cNvSpPr>
          <p:nvPr>
            <p:ph sz="half" idx="1"/>
          </p:nvPr>
        </p:nvSpPr>
        <p:spPr>
          <a:xfrm>
            <a:off x="838200" y="655093"/>
            <a:ext cx="5181600" cy="5521870"/>
          </a:xfrm>
        </p:spPr>
        <p:txBody>
          <a:bodyPr>
            <a:normAutofit/>
          </a:bodyPr>
          <a:lstStyle/>
          <a:p>
            <a:pPr marL="0" indent="0" algn="ctr">
              <a:buNone/>
            </a:pPr>
            <a:r>
              <a:rPr lang="en-US" sz="2000" b="1" u="sng" dirty="0">
                <a:latin typeface="Times New Roman" panose="02020603050405020304" pitchFamily="18" charset="0"/>
                <a:cs typeface="Times New Roman" panose="02020603050405020304" pitchFamily="18" charset="0"/>
              </a:rPr>
              <a:t>CHEMICAL HAZARDS</a:t>
            </a:r>
          </a:p>
          <a:p>
            <a:pPr marL="0" indent="0">
              <a:buNone/>
            </a:pPr>
            <a:r>
              <a:rPr lang="en-IN" sz="2000" dirty="0">
                <a:latin typeface="Times New Roman" panose="02020603050405020304" pitchFamily="18" charset="0"/>
                <a:cs typeface="Times New Roman" panose="02020603050405020304" pitchFamily="18" charset="0"/>
              </a:rPr>
              <a:t>Any form of chemical including medications, solutions, gases, vapours, aerosols, etc. that are potentially toxic or irritating to the body.</a:t>
            </a:r>
          </a:p>
          <a:p>
            <a:pPr marL="0" indent="0">
              <a:buNone/>
            </a:pPr>
            <a:r>
              <a:rPr lang="en-IN" sz="2000" b="1" dirty="0">
                <a:latin typeface="Times New Roman" panose="02020603050405020304" pitchFamily="18" charset="0"/>
                <a:cs typeface="Times New Roman" panose="02020603050405020304" pitchFamily="18" charset="0"/>
              </a:rPr>
              <a:t>Forms of chemical hazards</a:t>
            </a:r>
          </a:p>
          <a:p>
            <a:r>
              <a:rPr lang="en-IN" sz="2000" b="1" i="1" dirty="0">
                <a:latin typeface="Times New Roman" panose="02020603050405020304" pitchFamily="18" charset="0"/>
                <a:cs typeface="Times New Roman" panose="02020603050405020304" pitchFamily="18" charset="0"/>
              </a:rPr>
              <a:t>Corrosive chemicals:</a:t>
            </a:r>
            <a:r>
              <a:rPr lang="en-IN" sz="2000" dirty="0">
                <a:latin typeface="Times New Roman" panose="02020603050405020304" pitchFamily="18" charset="0"/>
                <a:cs typeface="Times New Roman" panose="02020603050405020304" pitchFamily="18" charset="0"/>
              </a:rPr>
              <a:t> Examples include acids, alkalis</a:t>
            </a:r>
          </a:p>
          <a:p>
            <a:r>
              <a:rPr lang="en-IN" sz="2000" b="1" i="1" dirty="0">
                <a:latin typeface="Times New Roman" panose="02020603050405020304" pitchFamily="18" charset="0"/>
                <a:cs typeface="Times New Roman" panose="02020603050405020304" pitchFamily="18" charset="0"/>
              </a:rPr>
              <a:t>Toxic chemicals:</a:t>
            </a:r>
            <a:r>
              <a:rPr lang="en-IN" sz="2000" dirty="0">
                <a:latin typeface="Times New Roman" panose="02020603050405020304" pitchFamily="18" charset="0"/>
                <a:cs typeface="Times New Roman" panose="02020603050405020304" pitchFamily="18" charset="0"/>
              </a:rPr>
              <a:t> formaldehyde, cyanide, chloroform</a:t>
            </a:r>
          </a:p>
          <a:p>
            <a:r>
              <a:rPr lang="en-IN" sz="2000" b="1" i="1" dirty="0">
                <a:latin typeface="Times New Roman" panose="02020603050405020304" pitchFamily="18" charset="0"/>
                <a:cs typeface="Times New Roman" panose="02020603050405020304" pitchFamily="18" charset="0"/>
              </a:rPr>
              <a:t>Flammable chemicals:</a:t>
            </a:r>
            <a:r>
              <a:rPr lang="en-IN" sz="2000" dirty="0">
                <a:latin typeface="Times New Roman" panose="02020603050405020304" pitchFamily="18" charset="0"/>
                <a:cs typeface="Times New Roman" panose="02020603050405020304" pitchFamily="18" charset="0"/>
              </a:rPr>
              <a:t> ethanol, acetone</a:t>
            </a:r>
          </a:p>
          <a:p>
            <a:r>
              <a:rPr lang="en-IN" sz="2000" b="1" i="1" dirty="0">
                <a:latin typeface="Times New Roman" panose="02020603050405020304" pitchFamily="18" charset="0"/>
                <a:cs typeface="Times New Roman" panose="02020603050405020304" pitchFamily="18" charset="0"/>
              </a:rPr>
              <a:t>Carcinogens:</a:t>
            </a:r>
            <a:r>
              <a:rPr lang="en-IN" sz="2000" dirty="0">
                <a:latin typeface="Times New Roman" panose="02020603050405020304" pitchFamily="18" charset="0"/>
                <a:cs typeface="Times New Roman" panose="02020603050405020304" pitchFamily="18" charset="0"/>
              </a:rPr>
              <a:t> benzene, ethylene oxide, ethidium bromide</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4406A4-3EEA-DF8B-DE7D-86BFBCEA66C5}"/>
              </a:ext>
            </a:extLst>
          </p:cNvPr>
          <p:cNvSpPr>
            <a:spLocks noGrp="1"/>
          </p:cNvSpPr>
          <p:nvPr>
            <p:ph sz="half" idx="2"/>
          </p:nvPr>
        </p:nvSpPr>
        <p:spPr>
          <a:xfrm>
            <a:off x="6172200" y="655093"/>
            <a:ext cx="5181600" cy="5521870"/>
          </a:xfrm>
        </p:spPr>
        <p:txBody>
          <a:bodyPr>
            <a:normAutofit/>
          </a:bodyPr>
          <a:lstStyle/>
          <a:p>
            <a:pPr marL="0" indent="0">
              <a:buNone/>
            </a:pPr>
            <a:r>
              <a:rPr lang="en-US" sz="2000" b="1" u="sng" dirty="0">
                <a:latin typeface="Times New Roman" panose="02020603050405020304" pitchFamily="18" charset="0"/>
                <a:cs typeface="Times New Roman" panose="02020603050405020304" pitchFamily="18" charset="0"/>
              </a:rPr>
              <a:t>Chemical hazard risk factors</a:t>
            </a:r>
          </a:p>
          <a:p>
            <a:pPr>
              <a:buFont typeface="Wingdings" panose="05000000000000000000" pitchFamily="2" charset="2"/>
              <a:buChar char="ü"/>
            </a:pPr>
            <a:r>
              <a:rPr lang="en-IN" sz="2000" b="1" dirty="0">
                <a:latin typeface="Times New Roman" panose="02020603050405020304" pitchFamily="18" charset="0"/>
                <a:cs typeface="Times New Roman" panose="02020603050405020304" pitchFamily="18" charset="0"/>
              </a:rPr>
              <a:t>Acute Toxicity</a:t>
            </a:r>
            <a:r>
              <a:rPr lang="en-IN" sz="2000" dirty="0">
                <a:latin typeface="Times New Roman" panose="02020603050405020304" pitchFamily="18" charset="0"/>
                <a:cs typeface="Times New Roman" panose="02020603050405020304" pitchFamily="18" charset="0"/>
              </a:rPr>
              <a:t>: Immediate effects after short-term exposure. Example: Cyanide, formaldehyde</a:t>
            </a:r>
          </a:p>
          <a:p>
            <a:pPr>
              <a:buFont typeface="Wingdings" panose="05000000000000000000" pitchFamily="2" charset="2"/>
              <a:buChar char="ü"/>
            </a:pPr>
            <a:r>
              <a:rPr lang="en-IN" sz="2000" b="1" dirty="0">
                <a:latin typeface="Times New Roman" panose="02020603050405020304" pitchFamily="18" charset="0"/>
                <a:cs typeface="Times New Roman" panose="02020603050405020304" pitchFamily="18" charset="0"/>
              </a:rPr>
              <a:t>Chronic Toxicity</a:t>
            </a:r>
            <a:r>
              <a:rPr lang="en-IN" sz="2000" dirty="0">
                <a:latin typeface="Times New Roman" panose="02020603050405020304" pitchFamily="18" charset="0"/>
                <a:cs typeface="Times New Roman" panose="02020603050405020304" pitchFamily="18" charset="0"/>
              </a:rPr>
              <a:t>: Long-term exposure leading to diseases. Example: Benzene may cause leukaemia, flame retardant like Polybrominated diphenyl ethers (PBDEs) may cause infertility in men. </a:t>
            </a:r>
          </a:p>
          <a:p>
            <a:pPr>
              <a:buFont typeface="Wingdings" panose="05000000000000000000" pitchFamily="2" charset="2"/>
              <a:buChar char="ü"/>
            </a:pPr>
            <a:r>
              <a:rPr lang="en-IN" sz="2000" b="1" dirty="0">
                <a:latin typeface="Times New Roman" panose="02020603050405020304" pitchFamily="18" charset="0"/>
                <a:cs typeface="Times New Roman" panose="02020603050405020304" pitchFamily="18" charset="0"/>
              </a:rPr>
              <a:t>Irritation &amp; Corrosion</a:t>
            </a:r>
            <a:r>
              <a:rPr lang="en-IN" sz="2000" dirty="0">
                <a:latin typeface="Times New Roman" panose="02020603050405020304" pitchFamily="18" charset="0"/>
                <a:cs typeface="Times New Roman" panose="02020603050405020304" pitchFamily="18" charset="0"/>
              </a:rPr>
              <a:t>: Skin, eye, respiratory irritation. Example: Acids, ammonia, chlorine, fumes.</a:t>
            </a:r>
          </a:p>
          <a:p>
            <a:pPr>
              <a:buFont typeface="Wingdings" panose="05000000000000000000" pitchFamily="2" charset="2"/>
              <a:buChar char="ü"/>
            </a:pPr>
            <a:r>
              <a:rPr lang="en-IN" sz="2000" b="1" dirty="0">
                <a:latin typeface="Times New Roman" panose="02020603050405020304" pitchFamily="18" charset="0"/>
                <a:cs typeface="Times New Roman" panose="02020603050405020304" pitchFamily="18" charset="0"/>
              </a:rPr>
              <a:t>Mutagenicity &amp; Birth defects</a:t>
            </a:r>
            <a:r>
              <a:rPr lang="en-IN" sz="2000" dirty="0">
                <a:latin typeface="Times New Roman" panose="02020603050405020304" pitchFamily="18" charset="0"/>
                <a:cs typeface="Times New Roman" panose="02020603050405020304" pitchFamily="18" charset="0"/>
              </a:rPr>
              <a:t>: Ethidium bromide, mercury, lead </a:t>
            </a:r>
          </a:p>
        </p:txBody>
      </p:sp>
    </p:spTree>
    <p:extLst>
      <p:ext uri="{BB962C8B-B14F-4D97-AF65-F5344CB8AC3E}">
        <p14:creationId xmlns:p14="http://schemas.microsoft.com/office/powerpoint/2010/main" val="206889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2513-124F-5F53-1AE5-7DC480D7E158}"/>
              </a:ext>
            </a:extLst>
          </p:cNvPr>
          <p:cNvSpPr>
            <a:spLocks noGrp="1"/>
          </p:cNvSpPr>
          <p:nvPr>
            <p:ph type="title"/>
          </p:nvPr>
        </p:nvSpPr>
        <p:spPr>
          <a:xfrm>
            <a:off x="838200" y="365126"/>
            <a:ext cx="10515600" cy="315912"/>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1AE47FFD-91F4-DBC8-EA69-FE916E4E6DCC}"/>
              </a:ext>
            </a:extLst>
          </p:cNvPr>
          <p:cNvSpPr>
            <a:spLocks noGrp="1"/>
          </p:cNvSpPr>
          <p:nvPr>
            <p:ph sz="half" idx="1"/>
          </p:nvPr>
        </p:nvSpPr>
        <p:spPr>
          <a:xfrm>
            <a:off x="838200" y="681038"/>
            <a:ext cx="5181600" cy="5495925"/>
          </a:xfrm>
        </p:spPr>
        <p:txBody>
          <a:bodyPr>
            <a:normAutofit/>
          </a:bodyPr>
          <a:lstStyle/>
          <a:p>
            <a:pPr marL="0" indent="0" algn="ctr">
              <a:buNone/>
            </a:pPr>
            <a:r>
              <a:rPr lang="en-US" sz="2000" b="1" u="sng" dirty="0">
                <a:latin typeface="Times New Roman" panose="02020603050405020304" pitchFamily="18" charset="0"/>
                <a:cs typeface="Times New Roman" panose="02020603050405020304" pitchFamily="18" charset="0"/>
              </a:rPr>
              <a:t>PHYSICAL HAZARDS</a:t>
            </a:r>
          </a:p>
          <a:p>
            <a:pPr marL="0" indent="0">
              <a:buNone/>
            </a:pPr>
            <a:r>
              <a:rPr lang="en-US" sz="2000" dirty="0">
                <a:latin typeface="Times New Roman" panose="02020603050405020304" pitchFamily="18" charset="0"/>
                <a:cs typeface="Times New Roman" panose="02020603050405020304" pitchFamily="18" charset="0"/>
              </a:rPr>
              <a:t>They include risks from equipment, tools and environmental factors</a:t>
            </a:r>
          </a:p>
          <a:p>
            <a:pPr marL="0" indent="0">
              <a:buNone/>
            </a:pPr>
            <a:r>
              <a:rPr lang="en-US" sz="2000" b="1" i="1" dirty="0">
                <a:latin typeface="Times New Roman" panose="02020603050405020304" pitchFamily="18" charset="0"/>
                <a:cs typeface="Times New Roman" panose="02020603050405020304" pitchFamily="18" charset="0"/>
              </a:rPr>
              <a:t>Examples</a:t>
            </a:r>
          </a:p>
          <a:p>
            <a:r>
              <a:rPr lang="en-US" sz="2000" dirty="0">
                <a:latin typeface="Times New Roman" panose="02020603050405020304" pitchFamily="18" charset="0"/>
                <a:cs typeface="Times New Roman" panose="02020603050405020304" pitchFamily="18" charset="0"/>
              </a:rPr>
              <a:t>Sharp object (needles, broken glass)</a:t>
            </a:r>
          </a:p>
          <a:p>
            <a:r>
              <a:rPr lang="en-US" sz="2000" dirty="0">
                <a:latin typeface="Times New Roman" panose="02020603050405020304" pitchFamily="18" charset="0"/>
                <a:cs typeface="Times New Roman" panose="02020603050405020304" pitchFamily="18" charset="0"/>
              </a:rPr>
              <a:t>Electrical hazards (faulty wiring, overloaded socket, voltage problems)</a:t>
            </a:r>
          </a:p>
          <a:p>
            <a:r>
              <a:rPr lang="en-US" sz="2000" dirty="0">
                <a:latin typeface="Times New Roman" panose="02020603050405020304" pitchFamily="18" charset="0"/>
                <a:cs typeface="Times New Roman" panose="02020603050405020304" pitchFamily="18" charset="0"/>
              </a:rPr>
              <a:t>Noise from laboratory equipment such as centrifuge, qRT-PCR machines</a:t>
            </a:r>
          </a:p>
          <a:p>
            <a:r>
              <a:rPr lang="en-US" sz="2000" dirty="0">
                <a:latin typeface="Times New Roman" panose="02020603050405020304" pitchFamily="18" charset="0"/>
                <a:cs typeface="Times New Roman" panose="02020603050405020304" pitchFamily="18" charset="0"/>
              </a:rPr>
              <a:t>Extreme temperatures in the lab as a result of autoclaves, freezers, oven</a:t>
            </a:r>
          </a:p>
          <a:p>
            <a:r>
              <a:rPr lang="en-US" sz="2000" dirty="0">
                <a:latin typeface="Times New Roman" panose="02020603050405020304" pitchFamily="18" charset="0"/>
                <a:cs typeface="Times New Roman" panose="02020603050405020304" pitchFamily="18" charset="0"/>
              </a:rPr>
              <a:t>Wet floors or surfaces through liquid spillage </a:t>
            </a:r>
          </a:p>
          <a:p>
            <a:pPr marL="0" indent="0" algn="ctr">
              <a:buNone/>
            </a:pPr>
            <a:endParaRPr lang="en-IN" sz="2000" b="1" u="sng"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6A2BC93-7BA0-3C3C-48E8-7368F208CE5A}"/>
              </a:ext>
            </a:extLst>
          </p:cNvPr>
          <p:cNvSpPr>
            <a:spLocks noGrp="1"/>
          </p:cNvSpPr>
          <p:nvPr>
            <p:ph sz="half" idx="2"/>
          </p:nvPr>
        </p:nvSpPr>
        <p:spPr>
          <a:xfrm>
            <a:off x="6172200" y="681038"/>
            <a:ext cx="5181600" cy="5495925"/>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Risks from Physical hazards</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Cuts, punctures, lacerations</a:t>
            </a:r>
            <a:r>
              <a:rPr lang="en-IN" sz="2000" dirty="0">
                <a:latin typeface="Times New Roman" panose="02020603050405020304" pitchFamily="18" charset="0"/>
                <a:cs typeface="Times New Roman" panose="02020603050405020304" pitchFamily="18" charset="0"/>
              </a:rPr>
              <a:t> from sharp objects</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Electrical shocks and burns</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Hearing damage from prolonged exposure to noise</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Burns from hot surfaces or cryogenic materials</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Injuries from slipping</a:t>
            </a:r>
          </a:p>
          <a:p>
            <a:pPr marL="0" indent="0">
              <a:buNone/>
            </a:pPr>
            <a:r>
              <a:rPr lang="en-US" sz="2000"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18F47729-EEEA-CBEB-5402-993EB82EE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406" y="3838497"/>
            <a:ext cx="4287187" cy="2338465"/>
          </a:xfrm>
          <a:prstGeom prst="rect">
            <a:avLst/>
          </a:prstGeom>
        </p:spPr>
      </p:pic>
    </p:spTree>
    <p:extLst>
      <p:ext uri="{BB962C8B-B14F-4D97-AF65-F5344CB8AC3E}">
        <p14:creationId xmlns:p14="http://schemas.microsoft.com/office/powerpoint/2010/main" val="2377069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8DC54-C1DB-777D-1DB0-B0159685F47C}"/>
              </a:ext>
            </a:extLst>
          </p:cNvPr>
          <p:cNvSpPr>
            <a:spLocks noGrp="1"/>
          </p:cNvSpPr>
          <p:nvPr>
            <p:ph type="title"/>
          </p:nvPr>
        </p:nvSpPr>
        <p:spPr>
          <a:xfrm>
            <a:off x="838200" y="365126"/>
            <a:ext cx="10515600" cy="429354"/>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562B70C6-3C0E-D8BC-25A5-03EF2E4A0ACB}"/>
              </a:ext>
            </a:extLst>
          </p:cNvPr>
          <p:cNvSpPr>
            <a:spLocks noGrp="1"/>
          </p:cNvSpPr>
          <p:nvPr>
            <p:ph sz="half" idx="1"/>
          </p:nvPr>
        </p:nvSpPr>
        <p:spPr>
          <a:xfrm>
            <a:off x="838200" y="794480"/>
            <a:ext cx="5181600" cy="5382483"/>
          </a:xfrm>
        </p:spPr>
        <p:txBody>
          <a:bodyPr>
            <a:normAutofit/>
          </a:bodyPr>
          <a:lstStyle/>
          <a:p>
            <a:pPr marL="0" indent="0" algn="ctr">
              <a:buNone/>
            </a:pPr>
            <a:r>
              <a:rPr lang="en-US" sz="2000" b="1" u="sng" dirty="0">
                <a:latin typeface="Times New Roman" panose="02020603050405020304" pitchFamily="18" charset="0"/>
                <a:cs typeface="Times New Roman" panose="02020603050405020304" pitchFamily="18" charset="0"/>
              </a:rPr>
              <a:t>ERGONOMIC HAZARDS</a:t>
            </a:r>
          </a:p>
          <a:p>
            <a:pPr marL="0" indent="0">
              <a:buNone/>
            </a:pPr>
            <a:r>
              <a:rPr lang="en-US" sz="2000" dirty="0">
                <a:latin typeface="Times New Roman" panose="02020603050405020304" pitchFamily="18" charset="0"/>
                <a:cs typeface="Times New Roman" panose="02020603050405020304" pitchFamily="18" charset="0"/>
              </a:rPr>
              <a:t>Any physical factor in the lab such as repetitive tasks, poor workstation, improper ways of lifting heavy materials, etc. that could cause musculoskeletal injuries.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IN" sz="2000" b="1" dirty="0">
                <a:latin typeface="Times New Roman" panose="02020603050405020304" pitchFamily="18" charset="0"/>
                <a:cs typeface="Times New Roman" panose="02020603050405020304" pitchFamily="18" charset="0"/>
              </a:rPr>
              <a:t>Examples</a:t>
            </a:r>
          </a:p>
          <a:p>
            <a:r>
              <a:rPr lang="en-IN" sz="2000" dirty="0">
                <a:latin typeface="Times New Roman" panose="02020603050405020304" pitchFamily="18" charset="0"/>
                <a:cs typeface="Times New Roman" panose="02020603050405020304" pitchFamily="18" charset="0"/>
              </a:rPr>
              <a:t>Prolonged pipetting or microscope use</a:t>
            </a:r>
          </a:p>
          <a:p>
            <a:r>
              <a:rPr lang="en-IN" sz="2000" dirty="0">
                <a:latin typeface="Times New Roman" panose="02020603050405020304" pitchFamily="18" charset="0"/>
                <a:cs typeface="Times New Roman" panose="02020603050405020304" pitchFamily="18" charset="0"/>
              </a:rPr>
              <a:t>Lifting of heavy materials </a:t>
            </a:r>
          </a:p>
          <a:p>
            <a:r>
              <a:rPr lang="en-IN" sz="2000" dirty="0">
                <a:latin typeface="Times New Roman" panose="02020603050405020304" pitchFamily="18" charset="0"/>
                <a:cs typeface="Times New Roman" panose="02020603050405020304" pitchFamily="18" charset="0"/>
              </a:rPr>
              <a:t>Poor sitting posture</a:t>
            </a:r>
          </a:p>
          <a:p>
            <a:r>
              <a:rPr lang="en-IN" sz="2000" dirty="0">
                <a:latin typeface="Times New Roman" panose="02020603050405020304" pitchFamily="18" charset="0"/>
                <a:cs typeface="Times New Roman" panose="02020603050405020304" pitchFamily="18" charset="0"/>
              </a:rPr>
              <a:t>Poor workstation design </a:t>
            </a:r>
          </a:p>
        </p:txBody>
      </p:sp>
      <p:sp>
        <p:nvSpPr>
          <p:cNvPr id="4" name="Content Placeholder 3">
            <a:extLst>
              <a:ext uri="{FF2B5EF4-FFF2-40B4-BE49-F238E27FC236}">
                <a16:creationId xmlns:a16="http://schemas.microsoft.com/office/drawing/2014/main" id="{1D3536B7-2176-2B35-9B74-300EB73C5D7D}"/>
              </a:ext>
            </a:extLst>
          </p:cNvPr>
          <p:cNvSpPr>
            <a:spLocks noGrp="1"/>
          </p:cNvSpPr>
          <p:nvPr>
            <p:ph sz="half" idx="2"/>
          </p:nvPr>
        </p:nvSpPr>
        <p:spPr>
          <a:xfrm>
            <a:off x="6172200" y="794480"/>
            <a:ext cx="5181600" cy="5382483"/>
          </a:xfrm>
        </p:spPr>
        <p:txBody>
          <a:bodyPr>
            <a:normAutofit/>
          </a:bodyPr>
          <a:lstStyle/>
          <a:p>
            <a:pPr marL="0" indent="0">
              <a:buNone/>
            </a:pPr>
            <a:r>
              <a:rPr lang="en-US" sz="2000" b="1" u="sng" dirty="0">
                <a:latin typeface="Times New Roman" panose="02020603050405020304" pitchFamily="18" charset="0"/>
                <a:cs typeface="Times New Roman" panose="02020603050405020304" pitchFamily="18" charset="0"/>
              </a:rPr>
              <a:t>Risks Involved</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Repetitive strain injuries like </a:t>
            </a:r>
            <a:r>
              <a:rPr lang="en-US" sz="2000" i="1" dirty="0">
                <a:latin typeface="Times New Roman" panose="02020603050405020304" pitchFamily="18" charset="0"/>
                <a:cs typeface="Times New Roman" panose="02020603050405020304" pitchFamily="18" charset="0"/>
              </a:rPr>
              <a:t>carpal tunnel syndrome</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Back or joint pains</a:t>
            </a:r>
          </a:p>
          <a:p>
            <a:pPr>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Fatigue and reduced productivity</a:t>
            </a: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42EB656-230C-2B88-90AA-EE9ABF140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781" y="2983043"/>
            <a:ext cx="4422098" cy="2780674"/>
          </a:xfrm>
          <a:prstGeom prst="rect">
            <a:avLst/>
          </a:prstGeom>
        </p:spPr>
      </p:pic>
    </p:spTree>
    <p:extLst>
      <p:ext uri="{BB962C8B-B14F-4D97-AF65-F5344CB8AC3E}">
        <p14:creationId xmlns:p14="http://schemas.microsoft.com/office/powerpoint/2010/main" val="3759594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52B65-5B4D-F3D6-7872-F06E2CBF7DDD}"/>
              </a:ext>
            </a:extLst>
          </p:cNvPr>
          <p:cNvSpPr>
            <a:spLocks noGrp="1"/>
          </p:cNvSpPr>
          <p:nvPr>
            <p:ph type="title"/>
          </p:nvPr>
        </p:nvSpPr>
        <p:spPr>
          <a:xfrm>
            <a:off x="838200" y="110293"/>
            <a:ext cx="10515600" cy="174520"/>
          </a:xfrm>
        </p:spPr>
        <p:txBody>
          <a:bodyPr>
            <a:normAutofit fontScale="90000"/>
          </a:bodyPr>
          <a:lstStyle/>
          <a:p>
            <a:r>
              <a:rPr lang="en-US" dirty="0"/>
              <a:t> </a:t>
            </a:r>
            <a:endParaRPr lang="en-IN" dirty="0"/>
          </a:p>
        </p:txBody>
      </p:sp>
      <p:sp>
        <p:nvSpPr>
          <p:cNvPr id="3" name="Content Placeholder 2">
            <a:extLst>
              <a:ext uri="{FF2B5EF4-FFF2-40B4-BE49-F238E27FC236}">
                <a16:creationId xmlns:a16="http://schemas.microsoft.com/office/drawing/2014/main" id="{5FC8910D-0E22-BD79-B1D9-9136001A7629}"/>
              </a:ext>
            </a:extLst>
          </p:cNvPr>
          <p:cNvSpPr>
            <a:spLocks noGrp="1"/>
          </p:cNvSpPr>
          <p:nvPr>
            <p:ph sz="half" idx="1"/>
          </p:nvPr>
        </p:nvSpPr>
        <p:spPr>
          <a:xfrm>
            <a:off x="838200" y="704538"/>
            <a:ext cx="5181600" cy="5472425"/>
          </a:xfrm>
        </p:spPr>
        <p:txBody>
          <a:bodyPr>
            <a:normAutofit/>
          </a:bodyPr>
          <a:lstStyle/>
          <a:p>
            <a:pPr marL="0" indent="0" algn="ctr">
              <a:buNone/>
            </a:pPr>
            <a:r>
              <a:rPr lang="en-US" sz="2000" b="1" u="sng" dirty="0">
                <a:latin typeface="Times New Roman" panose="02020603050405020304" pitchFamily="18" charset="0"/>
                <a:cs typeface="Times New Roman" panose="02020603050405020304" pitchFamily="18" charset="0"/>
              </a:rPr>
              <a:t>FIRE AND EXPLOSION HAZARDS</a:t>
            </a:r>
          </a:p>
          <a:p>
            <a:pPr marL="0" indent="0">
              <a:buNone/>
            </a:pPr>
            <a:r>
              <a:rPr lang="en-US" sz="2000" dirty="0">
                <a:latin typeface="Times New Roman" panose="02020603050405020304" pitchFamily="18" charset="0"/>
                <a:cs typeface="Times New Roman" panose="02020603050405020304" pitchFamily="18" charset="0"/>
              </a:rPr>
              <a:t>Flammable solvents chemicals or substances in the laboratory can pose fire and explosion risks</a:t>
            </a:r>
          </a:p>
          <a:p>
            <a:pPr marL="0" indent="0">
              <a:buNone/>
            </a:pPr>
            <a:r>
              <a:rPr lang="en-US" sz="2000" b="1" i="1" dirty="0">
                <a:latin typeface="Times New Roman" panose="02020603050405020304" pitchFamily="18" charset="0"/>
                <a:cs typeface="Times New Roman" panose="02020603050405020304" pitchFamily="18" charset="0"/>
              </a:rPr>
              <a:t>Examples</a:t>
            </a:r>
          </a:p>
          <a:p>
            <a:r>
              <a:rPr lang="en-IN" sz="2000" dirty="0">
                <a:latin typeface="Times New Roman" panose="02020603050405020304" pitchFamily="18" charset="0"/>
                <a:cs typeface="Times New Roman" panose="02020603050405020304" pitchFamily="18" charset="0"/>
              </a:rPr>
              <a:t>Improper storage of flammable solvents like alcohol</a:t>
            </a:r>
          </a:p>
          <a:p>
            <a:r>
              <a:rPr lang="en-IN" sz="2000" dirty="0">
                <a:latin typeface="Times New Roman" panose="02020603050405020304" pitchFamily="18" charset="0"/>
                <a:cs typeface="Times New Roman" panose="02020603050405020304" pitchFamily="18" charset="0"/>
              </a:rPr>
              <a:t>Bunsen burner</a:t>
            </a:r>
          </a:p>
          <a:p>
            <a:r>
              <a:rPr lang="en-IN" sz="2000" dirty="0">
                <a:latin typeface="Times New Roman" panose="02020603050405020304" pitchFamily="18" charset="0"/>
                <a:cs typeface="Times New Roman" panose="02020603050405020304" pitchFamily="18" charset="0"/>
              </a:rPr>
              <a:t>Overloaded sockets</a:t>
            </a:r>
          </a:p>
          <a:p>
            <a:r>
              <a:rPr lang="en-IN" sz="2000" dirty="0">
                <a:latin typeface="Times New Roman" panose="02020603050405020304" pitchFamily="18" charset="0"/>
                <a:cs typeface="Times New Roman" panose="02020603050405020304" pitchFamily="18" charset="0"/>
              </a:rPr>
              <a:t>Accumulation of static electricity can serve as an ignition source</a:t>
            </a:r>
          </a:p>
          <a:p>
            <a:pPr marL="0" indent="0">
              <a:buNone/>
            </a:pPr>
            <a:r>
              <a:rPr lang="en-IN" sz="2000" b="1" dirty="0">
                <a:latin typeface="Times New Roman" panose="02020603050405020304" pitchFamily="18" charset="0"/>
                <a:cs typeface="Times New Roman" panose="02020603050405020304" pitchFamily="18" charset="0"/>
              </a:rPr>
              <a:t>Key elements of fire and explosion hazard</a:t>
            </a:r>
          </a:p>
          <a:p>
            <a:pPr>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Heat (ignition)</a:t>
            </a:r>
          </a:p>
          <a:p>
            <a:pPr>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Fuel (flammable or combustibles)</a:t>
            </a:r>
          </a:p>
          <a:p>
            <a:pPr>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Oxygen </a:t>
            </a:r>
          </a:p>
        </p:txBody>
      </p:sp>
      <p:sp>
        <p:nvSpPr>
          <p:cNvPr id="4" name="Content Placeholder 3">
            <a:extLst>
              <a:ext uri="{FF2B5EF4-FFF2-40B4-BE49-F238E27FC236}">
                <a16:creationId xmlns:a16="http://schemas.microsoft.com/office/drawing/2014/main" id="{B5C8340A-013C-CBE3-53B1-4CE8EED82339}"/>
              </a:ext>
            </a:extLst>
          </p:cNvPr>
          <p:cNvSpPr>
            <a:spLocks noGrp="1"/>
          </p:cNvSpPr>
          <p:nvPr>
            <p:ph sz="half" idx="2"/>
          </p:nvPr>
        </p:nvSpPr>
        <p:spPr>
          <a:xfrm>
            <a:off x="6172200" y="704538"/>
            <a:ext cx="5181600" cy="5472425"/>
          </a:xfrm>
        </p:spPr>
        <p:txBody>
          <a:bodyPr>
            <a:normAutofit/>
          </a:bodyPr>
          <a:lstStyle/>
          <a:p>
            <a:pPr marL="0" indent="0" algn="ctr">
              <a:buNone/>
            </a:pPr>
            <a:r>
              <a:rPr lang="en-US" sz="2000" b="1" dirty="0">
                <a:latin typeface="Times New Roman" panose="02020603050405020304" pitchFamily="18" charset="0"/>
                <a:cs typeface="Times New Roman" panose="02020603050405020304" pitchFamily="18" charset="0"/>
              </a:rPr>
              <a:t>Risks</a:t>
            </a:r>
            <a:r>
              <a:rPr lang="en-US" sz="2000" dirty="0">
                <a:latin typeface="Times New Roman" panose="02020603050405020304" pitchFamily="18" charset="0"/>
                <a:cs typeface="Times New Roman" panose="02020603050405020304" pitchFamily="18" charset="0"/>
              </a:rPr>
              <a:t> </a:t>
            </a:r>
          </a:p>
          <a:p>
            <a:pPr marL="0" indent="0">
              <a:buNone/>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Burns or injuries </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Damage to laboratory equipment and infrastructure </a:t>
            </a: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05EC5C5-DD0C-150A-9725-BB69B0E92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2443398"/>
            <a:ext cx="4875551" cy="3357796"/>
          </a:xfrm>
          <a:prstGeom prst="rect">
            <a:avLst/>
          </a:prstGeom>
        </p:spPr>
      </p:pic>
    </p:spTree>
    <p:extLst>
      <p:ext uri="{BB962C8B-B14F-4D97-AF65-F5344CB8AC3E}">
        <p14:creationId xmlns:p14="http://schemas.microsoft.com/office/powerpoint/2010/main" val="1545657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750A-1523-CBDE-2BFE-84C971F7366E}"/>
              </a:ext>
            </a:extLst>
          </p:cNvPr>
          <p:cNvSpPr>
            <a:spLocks noGrp="1"/>
          </p:cNvSpPr>
          <p:nvPr>
            <p:ph type="title"/>
          </p:nvPr>
        </p:nvSpPr>
        <p:spPr>
          <a:xfrm>
            <a:off x="838200" y="365126"/>
            <a:ext cx="10515600" cy="501978"/>
          </a:xfrm>
        </p:spPr>
        <p:txBody>
          <a:bodyPr>
            <a:normAutofit/>
          </a:bodyPr>
          <a:lstStyle/>
          <a:p>
            <a:pPr algn="ctr"/>
            <a:r>
              <a:rPr lang="en-US" sz="2800" dirty="0">
                <a:latin typeface="Arial Black" panose="020B0A04020102020204" pitchFamily="34" charset="0"/>
              </a:rPr>
              <a:t>LABORATORY SAFETY RULES </a:t>
            </a:r>
            <a:endParaRPr lang="en-IN" sz="2800" dirty="0">
              <a:latin typeface="Arial Black" panose="020B0A04020102020204" pitchFamily="34" charset="0"/>
            </a:endParaRPr>
          </a:p>
        </p:txBody>
      </p:sp>
      <p:sp>
        <p:nvSpPr>
          <p:cNvPr id="4" name="Content Placeholder 3">
            <a:extLst>
              <a:ext uri="{FF2B5EF4-FFF2-40B4-BE49-F238E27FC236}">
                <a16:creationId xmlns:a16="http://schemas.microsoft.com/office/drawing/2014/main" id="{A4550717-6BD9-3F8A-3F66-44EBE9D00D1F}"/>
              </a:ext>
            </a:extLst>
          </p:cNvPr>
          <p:cNvSpPr>
            <a:spLocks noGrp="1"/>
          </p:cNvSpPr>
          <p:nvPr>
            <p:ph sz="half" idx="1"/>
          </p:nvPr>
        </p:nvSpPr>
        <p:spPr>
          <a:xfrm>
            <a:off x="838200" y="1229710"/>
            <a:ext cx="5181600" cy="5263163"/>
          </a:xfrm>
        </p:spPr>
        <p:txBody>
          <a:bodyPr>
            <a:normAutofit/>
          </a:bodyPr>
          <a:lstStyle/>
          <a:p>
            <a:r>
              <a:rPr lang="en-US" sz="2000" dirty="0">
                <a:latin typeface="Times New Roman" panose="02020603050405020304" pitchFamily="18" charset="0"/>
                <a:cs typeface="Times New Roman" panose="02020603050405020304" pitchFamily="18" charset="0"/>
              </a:rPr>
              <a:t>Wear full protective clothing</a:t>
            </a:r>
          </a:p>
          <a:p>
            <a:pPr lvl="1">
              <a:buFont typeface="Wingdings" panose="05000000000000000000" pitchFamily="2" charset="2"/>
              <a:buChar char="ü"/>
            </a:pPr>
            <a:r>
              <a:rPr lang="en-IN" sz="1800" dirty="0">
                <a:latin typeface="Times New Roman" panose="02020603050405020304" pitchFamily="18" charset="0"/>
                <a:cs typeface="Times New Roman" panose="02020603050405020304" pitchFamily="18" charset="0"/>
              </a:rPr>
              <a:t>Lab coat</a:t>
            </a:r>
          </a:p>
          <a:p>
            <a:pPr lvl="1">
              <a:buFont typeface="Wingdings" panose="05000000000000000000" pitchFamily="2" charset="2"/>
              <a:buChar char="ü"/>
            </a:pPr>
            <a:r>
              <a:rPr lang="en-IN" sz="1800" dirty="0">
                <a:latin typeface="Times New Roman" panose="02020603050405020304" pitchFamily="18" charset="0"/>
                <a:cs typeface="Times New Roman" panose="02020603050405020304" pitchFamily="18" charset="0"/>
              </a:rPr>
              <a:t>Hand gloves</a:t>
            </a:r>
          </a:p>
          <a:p>
            <a:pPr lvl="1">
              <a:buFont typeface="Wingdings" panose="05000000000000000000" pitchFamily="2" charset="2"/>
              <a:buChar char="ü"/>
            </a:pPr>
            <a:r>
              <a:rPr lang="en-IN" sz="1800" dirty="0">
                <a:latin typeface="Times New Roman" panose="02020603050405020304" pitchFamily="18" charset="0"/>
                <a:cs typeface="Times New Roman" panose="02020603050405020304" pitchFamily="18" charset="0"/>
              </a:rPr>
              <a:t>Facemask or shield</a:t>
            </a:r>
          </a:p>
          <a:p>
            <a:pPr lvl="1">
              <a:buFont typeface="Wingdings" panose="05000000000000000000" pitchFamily="2" charset="2"/>
              <a:buChar char="ü"/>
            </a:pPr>
            <a:r>
              <a:rPr lang="en-IN" sz="1800" dirty="0">
                <a:latin typeface="Times New Roman" panose="02020603050405020304" pitchFamily="18" charset="0"/>
                <a:cs typeface="Times New Roman" panose="02020603050405020304" pitchFamily="18" charset="0"/>
              </a:rPr>
              <a:t>Goggles/safety glasses </a:t>
            </a:r>
          </a:p>
          <a:p>
            <a:pPr lvl="1">
              <a:buFont typeface="Wingdings" panose="05000000000000000000" pitchFamily="2" charset="2"/>
              <a:buChar char="ü"/>
            </a:pPr>
            <a:r>
              <a:rPr lang="en-IN" sz="1800" dirty="0">
                <a:latin typeface="Times New Roman" panose="02020603050405020304" pitchFamily="18" charset="0"/>
                <a:cs typeface="Times New Roman" panose="02020603050405020304" pitchFamily="18" charset="0"/>
              </a:rPr>
              <a:t>Shoes</a:t>
            </a:r>
          </a:p>
          <a:p>
            <a:r>
              <a:rPr lang="en-IN" sz="2000" dirty="0">
                <a:latin typeface="Times New Roman" panose="02020603050405020304" pitchFamily="18" charset="0"/>
                <a:cs typeface="Times New Roman" panose="02020603050405020304" pitchFamily="18" charset="0"/>
              </a:rPr>
              <a:t>Do not wear sandals or slippers in the laboratory</a:t>
            </a:r>
          </a:p>
          <a:p>
            <a:r>
              <a:rPr lang="en-IN" sz="2000" dirty="0">
                <a:latin typeface="Times New Roman" panose="02020603050405020304" pitchFamily="18" charset="0"/>
                <a:cs typeface="Times New Roman" panose="02020603050405020304" pitchFamily="18" charset="0"/>
              </a:rPr>
              <a:t>Safely dispose off gloves </a:t>
            </a:r>
          </a:p>
          <a:p>
            <a:r>
              <a:rPr lang="en-IN" sz="2000" dirty="0">
                <a:latin typeface="Times New Roman" panose="02020603050405020304" pitchFamily="18" charset="0"/>
                <a:cs typeface="Times New Roman" panose="02020603050405020304" pitchFamily="18" charset="0"/>
              </a:rPr>
              <a:t>Fully button lab coats </a:t>
            </a:r>
          </a:p>
          <a:p>
            <a:r>
              <a:rPr lang="en-IN" sz="2000" dirty="0">
                <a:latin typeface="Times New Roman" panose="02020603050405020304" pitchFamily="18" charset="0"/>
                <a:cs typeface="Times New Roman" panose="02020603050405020304" pitchFamily="18" charset="0"/>
              </a:rPr>
              <a:t>Do not wear loose or baggy clothing</a:t>
            </a:r>
          </a:p>
          <a:p>
            <a:r>
              <a:rPr lang="en-IN" sz="2000" dirty="0">
                <a:latin typeface="Times New Roman" panose="02020603050405020304" pitchFamily="18" charset="0"/>
                <a:cs typeface="Times New Roman" panose="02020603050405020304" pitchFamily="18" charset="0"/>
              </a:rPr>
              <a:t>Tie long hairs and remove hanging jewelleries </a:t>
            </a:r>
          </a:p>
        </p:txBody>
      </p:sp>
      <p:pic>
        <p:nvPicPr>
          <p:cNvPr id="1026" name="Picture 2" descr="Laboratory personal protective equipment infographic 1229477 Vector Art at  Vecteezy">
            <a:extLst>
              <a:ext uri="{FF2B5EF4-FFF2-40B4-BE49-F238E27FC236}">
                <a16:creationId xmlns:a16="http://schemas.microsoft.com/office/drawing/2014/main" id="{2830DA31-149C-BAA8-3286-345278186E0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825624"/>
            <a:ext cx="518160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304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2028</TotalTime>
  <Words>2200</Words>
  <Application>Microsoft Office PowerPoint</Application>
  <PresentationFormat>Widescreen</PresentationFormat>
  <Paragraphs>253</Paragraphs>
  <Slides>24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Arial Black</vt:lpstr>
      <vt:lpstr>Calibri</vt:lpstr>
      <vt:lpstr>Calibri Light</vt:lpstr>
      <vt:lpstr>Google Sans</vt:lpstr>
      <vt:lpstr>Inter</vt:lpstr>
      <vt:lpstr>Times New Roman</vt:lpstr>
      <vt:lpstr>Wingdings</vt:lpstr>
      <vt:lpstr>Office Theme</vt:lpstr>
      <vt:lpstr>BMLT 115   BASIC SAFETY RULES IN THE LABORATORY</vt:lpstr>
      <vt:lpstr>OBJECTIVES</vt:lpstr>
      <vt:lpstr>LABORATORY SAFETY RULES</vt:lpstr>
      <vt:lpstr>POTENTIAL HAZARDS IN THE LABORATORY</vt:lpstr>
      <vt:lpstr> </vt:lpstr>
      <vt:lpstr> </vt:lpstr>
      <vt:lpstr> </vt:lpstr>
      <vt:lpstr> </vt:lpstr>
      <vt:lpstr>LABORATORY SAFETY RULES </vt:lpstr>
      <vt:lpstr> </vt:lpstr>
      <vt:lpstr> </vt:lpstr>
      <vt:lpstr>  </vt:lpstr>
      <vt:lpstr> </vt:lpstr>
      <vt:lpstr>SAFETY EQUIPMENT IN THE LAB</vt:lpstr>
      <vt:lpstr> </vt:lpstr>
      <vt:lpstr> </vt:lpstr>
      <vt:lpstr> </vt:lpstr>
      <vt:lpstr> </vt:lpstr>
      <vt:lpstr> </vt:lpstr>
      <vt:lpstr> </vt:lpstr>
      <vt:lpstr>LABORATORY SAFETY SYMBOLS</vt:lpstr>
      <vt:lpstr>BIOSAFETY LEVELS IN THE LABORATORY</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Alfred Afriyie Asiedu</dc:creator>
  <cp:lastModifiedBy>Alfred Afriyie Asiedu</cp:lastModifiedBy>
  <cp:revision>118</cp:revision>
  <dcterms:created xsi:type="dcterms:W3CDTF">2025-01-13T10:26:55Z</dcterms:created>
  <dcterms:modified xsi:type="dcterms:W3CDTF">2025-02-09T14:19:34Z</dcterms:modified>
</cp:coreProperties>
</file>